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9" r:id="rId3"/>
    <p:sldId id="288" r:id="rId4"/>
    <p:sldId id="287" r:id="rId5"/>
    <p:sldId id="257" r:id="rId6"/>
    <p:sldId id="267" r:id="rId7"/>
    <p:sldId id="275" r:id="rId8"/>
    <p:sldId id="265" r:id="rId9"/>
    <p:sldId id="271" r:id="rId10"/>
    <p:sldId id="274" r:id="rId11"/>
    <p:sldId id="272" r:id="rId12"/>
    <p:sldId id="268" r:id="rId13"/>
    <p:sldId id="276" r:id="rId14"/>
    <p:sldId id="266" r:id="rId15"/>
    <p:sldId id="277" r:id="rId16"/>
    <p:sldId id="286" r:id="rId17"/>
    <p:sldId id="264" r:id="rId18"/>
    <p:sldId id="285" r:id="rId19"/>
    <p:sldId id="280" r:id="rId20"/>
    <p:sldId id="281" r:id="rId21"/>
    <p:sldId id="279" r:id="rId22"/>
    <p:sldId id="278" r:id="rId23"/>
    <p:sldId id="273" r:id="rId24"/>
    <p:sldId id="259" r:id="rId25"/>
    <p:sldId id="282"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8832965-569A-4DD6-87EF-88D377881F71}" type="datetimeFigureOut">
              <a:rPr lang="en-US" smtClean="0"/>
              <a:pPr/>
              <a:t>2/27/2015</a:t>
            </a:fld>
            <a:endParaRPr lang="en-GB" dirty="0"/>
          </a:p>
        </p:txBody>
      </p:sp>
      <p:sp>
        <p:nvSpPr>
          <p:cNvPr id="19" name="Footer Placeholder 18"/>
          <p:cNvSpPr>
            <a:spLocks noGrp="1"/>
          </p:cNvSpPr>
          <p:nvPr>
            <p:ph type="ftr" sz="quarter" idx="11"/>
          </p:nvPr>
        </p:nvSpPr>
        <p:spPr/>
        <p:txBody>
          <a:bodyPr/>
          <a:lstStyle/>
          <a:p>
            <a:endParaRPr lang="en-GB" dirty="0"/>
          </a:p>
        </p:txBody>
      </p:sp>
      <p:sp>
        <p:nvSpPr>
          <p:cNvPr id="27" name="Slide Number Placeholder 26"/>
          <p:cNvSpPr>
            <a:spLocks noGrp="1"/>
          </p:cNvSpPr>
          <p:nvPr>
            <p:ph type="sldNum" sz="quarter" idx="12"/>
          </p:nvPr>
        </p:nvSpPr>
        <p:spPr/>
        <p:txBody>
          <a:bodyPr/>
          <a:lstStyle/>
          <a:p>
            <a:fld id="{393C0118-EEA8-456A-AEF9-B332C6CBB6D2}"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832965-569A-4DD6-87EF-88D377881F71}" type="datetimeFigureOut">
              <a:rPr lang="en-US" smtClean="0"/>
              <a:pPr/>
              <a:t>2/27/2015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93C0118-EEA8-456A-AEF9-B332C6CBB6D2}"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832965-569A-4DD6-87EF-88D377881F71}" type="datetimeFigureOut">
              <a:rPr lang="en-US" smtClean="0"/>
              <a:pPr/>
              <a:t>2/27/2015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93C0118-EEA8-456A-AEF9-B332C6CBB6D2}"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832965-569A-4DD6-87EF-88D377881F71}" type="datetimeFigureOut">
              <a:rPr lang="en-US" smtClean="0"/>
              <a:pPr/>
              <a:t>2/27/2015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93C0118-EEA8-456A-AEF9-B332C6CBB6D2}"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8832965-569A-4DD6-87EF-88D377881F71}" type="datetimeFigureOut">
              <a:rPr lang="en-US" smtClean="0"/>
              <a:pPr/>
              <a:t>2/27/2015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93C0118-EEA8-456A-AEF9-B332C6CBB6D2}"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832965-569A-4DD6-87EF-88D377881F71}" type="datetimeFigureOut">
              <a:rPr lang="en-US" smtClean="0"/>
              <a:pPr/>
              <a:t>2/27/2015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93C0118-EEA8-456A-AEF9-B332C6CBB6D2}"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8832965-569A-4DD6-87EF-88D377881F71}" type="datetimeFigureOut">
              <a:rPr lang="en-US" smtClean="0"/>
              <a:pPr/>
              <a:t>2/27/2015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93C0118-EEA8-456A-AEF9-B332C6CBB6D2}"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8832965-569A-4DD6-87EF-88D377881F71}" type="datetimeFigureOut">
              <a:rPr lang="en-US" smtClean="0"/>
              <a:pPr/>
              <a:t>2/27/2015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93C0118-EEA8-456A-AEF9-B332C6CBB6D2}"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32965-569A-4DD6-87EF-88D377881F71}" type="datetimeFigureOut">
              <a:rPr lang="en-US" smtClean="0"/>
              <a:pPr/>
              <a:t>2/27/2015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93C0118-EEA8-456A-AEF9-B332C6CBB6D2}"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832965-569A-4DD6-87EF-88D377881F71}" type="datetimeFigureOut">
              <a:rPr lang="en-US" smtClean="0"/>
              <a:pPr/>
              <a:t>2/27/2015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93C0118-EEA8-456A-AEF9-B332C6CBB6D2}"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832965-569A-4DD6-87EF-88D377881F71}" type="datetimeFigureOut">
              <a:rPr lang="en-US" smtClean="0"/>
              <a:pPr/>
              <a:t>2/27/2015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077200" y="6356350"/>
            <a:ext cx="609600" cy="365125"/>
          </a:xfrm>
        </p:spPr>
        <p:txBody>
          <a:bodyPr/>
          <a:lstStyle/>
          <a:p>
            <a:fld id="{393C0118-EEA8-456A-AEF9-B332C6CBB6D2}" type="slidenum">
              <a:rPr lang="en-GB" smtClean="0"/>
              <a:pPr/>
              <a:t>‹#›</a:t>
            </a:fld>
            <a:endParaRPr lang="en-GB"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8832965-569A-4DD6-87EF-88D377881F71}" type="datetimeFigureOut">
              <a:rPr lang="en-US" smtClean="0"/>
              <a:pPr/>
              <a:t>2/27/2015</a:t>
            </a:fld>
            <a:endParaRPr lang="en-GB"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93C0118-EEA8-456A-AEF9-B332C6CBB6D2}" type="slidenum">
              <a:rPr lang="en-GB" smtClean="0"/>
              <a:pPr/>
              <a:t>‹#›</a:t>
            </a:fld>
            <a:endParaRPr lang="en-GB"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jOsQSmnPrI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avCzvz9iku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staletovic@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psPv1VrkNu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7851648" cy="1676400"/>
          </a:xfrm>
        </p:spPr>
        <p:txBody>
          <a:bodyPr>
            <a:normAutofit fontScale="90000"/>
          </a:bodyPr>
          <a:lstStyle/>
          <a:p>
            <a:r>
              <a:rPr lang="sr-Latn-RS" dirty="0" smtClean="0"/>
              <a:t>PR prekršajnih sudova u Srbiji</a:t>
            </a:r>
            <a:endParaRPr lang="en-GB" dirty="0"/>
          </a:p>
        </p:txBody>
      </p:sp>
      <p:sp>
        <p:nvSpPr>
          <p:cNvPr id="3" name="Subtitle 2"/>
          <p:cNvSpPr>
            <a:spLocks noGrp="1"/>
          </p:cNvSpPr>
          <p:nvPr>
            <p:ph type="subTitle" idx="1"/>
          </p:nvPr>
        </p:nvSpPr>
        <p:spPr/>
        <p:txBody>
          <a:bodyPr/>
          <a:lstStyle/>
          <a:p>
            <a:endParaRPr lang="sr-Latn-RS" dirty="0" smtClean="0"/>
          </a:p>
          <a:p>
            <a:pPr algn="ctr">
              <a:buFontTx/>
              <a:buChar char="-"/>
            </a:pPr>
            <a:r>
              <a:rPr lang="sr-Latn-RS" dirty="0" smtClean="0"/>
              <a:t>saveti i preporuke za bolju komunikaciju –</a:t>
            </a:r>
          </a:p>
          <a:p>
            <a:pPr algn="ctr"/>
            <a:r>
              <a:rPr lang="sr-Latn-RS" dirty="0" smtClean="0">
                <a:solidFill>
                  <a:srgbClr val="FFC000"/>
                </a:solidFill>
              </a:rPr>
              <a:t>Modul 3 – javni nastup</a:t>
            </a:r>
            <a:endParaRPr lang="en-GB" dirty="0">
              <a:solidFill>
                <a:srgbClr val="FFC000"/>
              </a:solidFill>
            </a:endParaRPr>
          </a:p>
        </p:txBody>
      </p:sp>
      <p:pic>
        <p:nvPicPr>
          <p:cNvPr id="6" name="Picture 5" descr="grb sudije.jpg"/>
          <p:cNvPicPr>
            <a:picLocks noChangeAspect="1"/>
          </p:cNvPicPr>
          <p:nvPr/>
        </p:nvPicPr>
        <p:blipFill>
          <a:blip r:embed="rId2"/>
          <a:stretch>
            <a:fillRect/>
          </a:stretch>
        </p:blipFill>
        <p:spPr>
          <a:xfrm>
            <a:off x="7315200" y="76200"/>
            <a:ext cx="1409700" cy="1352328"/>
          </a:xfrm>
          <a:prstGeom prst="rect">
            <a:avLst/>
          </a:prstGeom>
        </p:spPr>
      </p:pic>
      <p:sp>
        <p:nvSpPr>
          <p:cNvPr id="9" name="TextBox 8"/>
          <p:cNvSpPr txBox="1"/>
          <p:nvPr/>
        </p:nvSpPr>
        <p:spPr>
          <a:xfrm>
            <a:off x="1828800" y="6324600"/>
            <a:ext cx="4495800" cy="338554"/>
          </a:xfrm>
          <a:prstGeom prst="rect">
            <a:avLst/>
          </a:prstGeom>
          <a:noFill/>
        </p:spPr>
        <p:txBody>
          <a:bodyPr wrap="square" rtlCol="0">
            <a:spAutoFit/>
          </a:bodyPr>
          <a:lstStyle/>
          <a:p>
            <a:r>
              <a:rPr lang="sr-Latn-RS" sz="1600" dirty="0" smtClean="0"/>
              <a:t>Srđan Staletović - Novi Sad, 26. i 27. februar 2015.</a:t>
            </a:r>
            <a:endParaRPr lang="en-GB" sz="1600" dirty="0"/>
          </a:p>
        </p:txBody>
      </p:sp>
      <p:pic>
        <p:nvPicPr>
          <p:cNvPr id="10" name="Picture 9" descr="Alterfact_logo.jpg"/>
          <p:cNvPicPr>
            <a:picLocks noChangeAspect="1"/>
          </p:cNvPicPr>
          <p:nvPr/>
        </p:nvPicPr>
        <p:blipFill>
          <a:blip r:embed="rId3" cstate="print"/>
          <a:stretch>
            <a:fillRect/>
          </a:stretch>
        </p:blipFill>
        <p:spPr>
          <a:xfrm>
            <a:off x="3733800" y="5105400"/>
            <a:ext cx="1139301" cy="914400"/>
          </a:xfrm>
          <a:prstGeom prst="rect">
            <a:avLst/>
          </a:prstGeom>
        </p:spPr>
      </p:pic>
      <p:pic>
        <p:nvPicPr>
          <p:cNvPr id="11" name="Picture 10" descr="USAID_logoSRB.png"/>
          <p:cNvPicPr>
            <a:picLocks noChangeAspect="1"/>
          </p:cNvPicPr>
          <p:nvPr/>
        </p:nvPicPr>
        <p:blipFill>
          <a:blip r:embed="rId4"/>
          <a:stretch>
            <a:fillRect/>
          </a:stretch>
        </p:blipFill>
        <p:spPr>
          <a:xfrm>
            <a:off x="228600" y="152400"/>
            <a:ext cx="3018014" cy="11722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t>Odličan primer jasne poruke</a:t>
            </a:r>
            <a:endParaRPr lang="en-GB" b="1" dirty="0"/>
          </a:p>
        </p:txBody>
      </p:sp>
      <p:sp>
        <p:nvSpPr>
          <p:cNvPr id="3" name="Content Placeholder 2"/>
          <p:cNvSpPr>
            <a:spLocks noGrp="1"/>
          </p:cNvSpPr>
          <p:nvPr>
            <p:ph idx="1"/>
          </p:nvPr>
        </p:nvSpPr>
        <p:spPr/>
        <p:txBody>
          <a:bodyPr>
            <a:normAutofit lnSpcReduction="10000"/>
          </a:bodyPr>
          <a:lstStyle/>
          <a:p>
            <a:r>
              <a:rPr lang="vi-VN" dirty="0" smtClean="0"/>
              <a:t>“</a:t>
            </a:r>
            <a:r>
              <a:rPr lang="vi-VN" i="1" dirty="0" smtClean="0"/>
              <a:t>Dok spavate zakon o javnom redu i miru štiti vas da vas neko bukom ne uznemirava, kad izađete na ulicu opet se suočavate sa prekršajem kroz saobraćaj, na radu vas štiti Zakon protiv zlostavljanja koji ima najviše prekršajnih odredaba, kao i Zakon o radu. U trgovini se suočavate sa prekršajem, na fudbalskoj utakmici isto, u banci gde vam traže podatke koje ne bi smeli. Naravno, najveća odgovornost je na </a:t>
            </a:r>
            <a:r>
              <a:rPr lang="sr-Latn-RS" i="1" dirty="0" smtClean="0"/>
              <a:t>sudijama</a:t>
            </a:r>
            <a:r>
              <a:rPr lang="vi-VN" i="1" dirty="0" smtClean="0"/>
              <a:t>, ali najznačajnija je preventiva i treba deci od malih nogu u školama ukazivati da je ponašanje po uzusima način da zaštite i sebe i druge</a:t>
            </a:r>
            <a:r>
              <a:rPr lang="vi-VN" dirty="0" smtClean="0"/>
              <a:t>”, Zoran Pašalić.</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t>Koristite ono što imate</a:t>
            </a:r>
            <a:endParaRPr lang="en-GB" b="1" dirty="0"/>
          </a:p>
        </p:txBody>
      </p:sp>
      <p:sp>
        <p:nvSpPr>
          <p:cNvPr id="3" name="Content Placeholder 2"/>
          <p:cNvSpPr>
            <a:spLocks noGrp="1"/>
          </p:cNvSpPr>
          <p:nvPr>
            <p:ph idx="1"/>
          </p:nvPr>
        </p:nvSpPr>
        <p:spPr/>
        <p:txBody>
          <a:bodyPr>
            <a:normAutofit lnSpcReduction="10000"/>
          </a:bodyPr>
          <a:lstStyle/>
          <a:p>
            <a:r>
              <a:rPr lang="sr-Latn-RS" dirty="0" smtClean="0"/>
              <a:t>kada je Gutenberg izuemo štamparsku mašinu, svega </a:t>
            </a:r>
            <a:r>
              <a:rPr lang="sr-Latn-RS" dirty="0" smtClean="0">
                <a:solidFill>
                  <a:srgbClr val="FF0000"/>
                </a:solidFill>
              </a:rPr>
              <a:t>8% stanovnika</a:t>
            </a:r>
            <a:r>
              <a:rPr lang="sr-Latn-RS" dirty="0" smtClean="0"/>
              <a:t> Evrope </a:t>
            </a:r>
            <a:r>
              <a:rPr lang="sr-Latn-RS" dirty="0" smtClean="0">
                <a:solidFill>
                  <a:srgbClr val="FF0000"/>
                </a:solidFill>
              </a:rPr>
              <a:t>znalo je da čita</a:t>
            </a:r>
          </a:p>
          <a:p>
            <a:r>
              <a:rPr lang="sr-Latn-RS" dirty="0" smtClean="0"/>
              <a:t>mada revolucionarni izum, osnovu mašine činila je </a:t>
            </a:r>
            <a:r>
              <a:rPr lang="sr-Latn-RS" dirty="0" smtClean="0">
                <a:solidFill>
                  <a:srgbClr val="FF0000"/>
                </a:solidFill>
              </a:rPr>
              <a:t>presa za ceđenje grožđa</a:t>
            </a:r>
            <a:r>
              <a:rPr lang="sr-Latn-RS" dirty="0" smtClean="0"/>
              <a:t> (iz vinarije)</a:t>
            </a:r>
          </a:p>
          <a:p>
            <a:pPr>
              <a:buNone/>
            </a:pPr>
            <a:endParaRPr lang="sr-Latn-RS" dirty="0" smtClean="0"/>
          </a:p>
          <a:p>
            <a:r>
              <a:rPr lang="sr-Latn-RS" dirty="0" smtClean="0"/>
              <a:t>koristite postojeće, </a:t>
            </a:r>
            <a:r>
              <a:rPr lang="sr-Latn-RS" dirty="0" smtClean="0">
                <a:solidFill>
                  <a:srgbClr val="FF0000"/>
                </a:solidFill>
              </a:rPr>
              <a:t>dostupne alate </a:t>
            </a:r>
          </a:p>
          <a:p>
            <a:pPr>
              <a:buNone/>
            </a:pPr>
            <a:r>
              <a:rPr lang="sr-Latn-RS" dirty="0" smtClean="0"/>
              <a:t>(primere, medije, sajt, mejlove)</a:t>
            </a:r>
          </a:p>
          <a:p>
            <a:r>
              <a:rPr lang="sr-Latn-RS" dirty="0" smtClean="0"/>
              <a:t>ne odustajte jer sadržaj nije u trendu</a:t>
            </a:r>
          </a:p>
          <a:p>
            <a:r>
              <a:rPr lang="sr-Latn-RS" dirty="0" smtClean="0"/>
              <a:t>uspeli ste ukoliko </a:t>
            </a:r>
            <a:r>
              <a:rPr lang="sr-Latn-RS" dirty="0" smtClean="0">
                <a:solidFill>
                  <a:srgbClr val="FF0000"/>
                </a:solidFill>
              </a:rPr>
              <a:t>vam javnost veruje</a:t>
            </a:r>
          </a:p>
          <a:p>
            <a:r>
              <a:rPr lang="sr-Latn-RS" dirty="0" smtClean="0"/>
              <a:t>no, da bi verovali – moraju </a:t>
            </a:r>
            <a:r>
              <a:rPr lang="sr-Latn-RS" dirty="0" smtClean="0">
                <a:solidFill>
                  <a:srgbClr val="FF0000"/>
                </a:solidFill>
              </a:rPr>
              <a:t>razumeti</a:t>
            </a:r>
            <a:endParaRPr lang="en-GB" dirty="0"/>
          </a:p>
        </p:txBody>
      </p:sp>
      <p:pic>
        <p:nvPicPr>
          <p:cNvPr id="4" name="Picture 3" descr="Gutenberg.jpg"/>
          <p:cNvPicPr>
            <a:picLocks noChangeAspect="1"/>
          </p:cNvPicPr>
          <p:nvPr/>
        </p:nvPicPr>
        <p:blipFill>
          <a:blip r:embed="rId2"/>
          <a:stretch>
            <a:fillRect/>
          </a:stretch>
        </p:blipFill>
        <p:spPr>
          <a:xfrm>
            <a:off x="6019800" y="3352800"/>
            <a:ext cx="2809443" cy="271046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t>Oblačenje</a:t>
            </a:r>
            <a:endParaRPr lang="en-GB" b="1" dirty="0"/>
          </a:p>
        </p:txBody>
      </p:sp>
      <p:sp>
        <p:nvSpPr>
          <p:cNvPr id="3" name="Content Placeholder 2"/>
          <p:cNvSpPr>
            <a:spLocks noGrp="1"/>
          </p:cNvSpPr>
          <p:nvPr>
            <p:ph idx="1"/>
          </p:nvPr>
        </p:nvSpPr>
        <p:spPr/>
        <p:txBody>
          <a:bodyPr>
            <a:normAutofit fontScale="92500" lnSpcReduction="20000"/>
          </a:bodyPr>
          <a:lstStyle/>
          <a:p>
            <a:pPr algn="just">
              <a:lnSpc>
                <a:spcPct val="90000"/>
              </a:lnSpc>
            </a:pPr>
            <a:r>
              <a:rPr lang="sr-Latn-CS" dirty="0" smtClean="0"/>
              <a:t>Karirano, šareno, vrišteće boje – </a:t>
            </a:r>
            <a:r>
              <a:rPr lang="sr-Latn-CS" dirty="0" smtClean="0">
                <a:solidFill>
                  <a:srgbClr val="FF0000"/>
                </a:solidFill>
              </a:rPr>
              <a:t>NE</a:t>
            </a:r>
            <a:r>
              <a:rPr lang="sr-Latn-CS" dirty="0" smtClean="0"/>
              <a:t>. Kontrast (svetla-tamna boja) – </a:t>
            </a:r>
            <a:r>
              <a:rPr lang="sr-Latn-CS" dirty="0" smtClean="0">
                <a:solidFill>
                  <a:srgbClr val="FF0000"/>
                </a:solidFill>
              </a:rPr>
              <a:t>DA.</a:t>
            </a:r>
            <a:endParaRPr lang="sr-Latn-CS" dirty="0" smtClean="0">
              <a:solidFill>
                <a:srgbClr val="FF0000"/>
              </a:solidFill>
            </a:endParaRPr>
          </a:p>
          <a:p>
            <a:pPr algn="just">
              <a:lnSpc>
                <a:spcPct val="90000"/>
              </a:lnSpc>
            </a:pPr>
            <a:endParaRPr lang="sr-Latn-CS" sz="1200" dirty="0" smtClean="0"/>
          </a:p>
          <a:p>
            <a:pPr algn="just">
              <a:lnSpc>
                <a:spcPct val="90000"/>
              </a:lnSpc>
            </a:pPr>
            <a:r>
              <a:rPr lang="sr-Latn-CS" dirty="0" smtClean="0"/>
              <a:t>Stil je privatna stvar, ali u javnosti vi ste predstavnik institucije, zato: pristojno, dvedeno, blago elegantno</a:t>
            </a:r>
          </a:p>
          <a:p>
            <a:pPr algn="just">
              <a:lnSpc>
                <a:spcPct val="90000"/>
              </a:lnSpc>
            </a:pPr>
            <a:endParaRPr lang="sr-Latn-CS" dirty="0" smtClean="0"/>
          </a:p>
          <a:p>
            <a:pPr algn="just">
              <a:lnSpc>
                <a:spcPct val="90000"/>
              </a:lnSpc>
            </a:pPr>
            <a:endParaRPr lang="sr-Latn-CS" sz="1200" dirty="0" smtClean="0"/>
          </a:p>
          <a:p>
            <a:pPr algn="just">
              <a:lnSpc>
                <a:spcPct val="90000"/>
              </a:lnSpc>
            </a:pPr>
            <a:r>
              <a:rPr lang="sr-Latn-CS" b="1" dirty="0" smtClean="0"/>
              <a:t>Žene</a:t>
            </a:r>
            <a:r>
              <a:rPr lang="sr-Latn-CS" dirty="0" smtClean="0"/>
              <a:t>: ne </a:t>
            </a:r>
            <a:r>
              <a:rPr lang="sr-Latn-CS" dirty="0" smtClean="0"/>
              <a:t>preusko, ne animal print, ne dekolte, ne </a:t>
            </a:r>
            <a:r>
              <a:rPr lang="sr-Latn-CS" dirty="0" smtClean="0"/>
              <a:t>sedite visoko prekrštenih nogu, ne dirajte kosu tokom nastupa, ne mlatite rukama, ne gola ramena i mnogo nakita, ne treperite</a:t>
            </a:r>
            <a:endParaRPr lang="sr-Latn-CS" dirty="0" smtClean="0"/>
          </a:p>
          <a:p>
            <a:pPr algn="just">
              <a:lnSpc>
                <a:spcPct val="90000"/>
              </a:lnSpc>
            </a:pPr>
            <a:endParaRPr lang="sr-Latn-CS" sz="1200" dirty="0" smtClean="0"/>
          </a:p>
          <a:p>
            <a:pPr algn="just">
              <a:lnSpc>
                <a:spcPct val="90000"/>
              </a:lnSpc>
            </a:pPr>
            <a:r>
              <a:rPr lang="sr-Latn-CS" b="1" dirty="0" smtClean="0"/>
              <a:t>Muškarci</a:t>
            </a:r>
            <a:r>
              <a:rPr lang="sr-Latn-CS" dirty="0" smtClean="0"/>
              <a:t>: Kontrast (kušulja-odelo), čarape u boji cipela, kravata vezana do kaiša, ne prekrštajte nogu na butinu, ne držite ruke u ravni prepona, ne “bacajte” sat u prvi plan, sredite kosu</a:t>
            </a:r>
            <a:endParaRPr lang="sr-Latn-CS" dirty="0" smtClean="0"/>
          </a:p>
          <a:p>
            <a:pPr algn="just">
              <a:lnSpc>
                <a:spcPct val="90000"/>
              </a:lnSpc>
            </a:pPr>
            <a:endParaRPr lang="sr-Latn-CS" sz="1200" dirty="0" smtClean="0"/>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t>Vežba</a:t>
            </a:r>
            <a:endParaRPr lang="en-GB" b="1" dirty="0"/>
          </a:p>
        </p:txBody>
      </p:sp>
      <p:sp>
        <p:nvSpPr>
          <p:cNvPr id="3" name="Content Placeholder 2"/>
          <p:cNvSpPr>
            <a:spLocks noGrp="1"/>
          </p:cNvSpPr>
          <p:nvPr>
            <p:ph idx="1"/>
          </p:nvPr>
        </p:nvSpPr>
        <p:spPr/>
        <p:txBody>
          <a:bodyPr>
            <a:normAutofit lnSpcReduction="10000"/>
          </a:bodyPr>
          <a:lstStyle/>
          <a:p>
            <a:r>
              <a:rPr lang="en-US" dirty="0" smtClean="0"/>
              <a:t>P</a:t>
            </a:r>
            <a:r>
              <a:rPr lang="sr-Latn-RS" dirty="0" smtClean="0"/>
              <a:t>ogledajmo video iz 2009. - </a:t>
            </a:r>
            <a:r>
              <a:rPr lang="en-US" dirty="0" smtClean="0">
                <a:hlinkClick r:id="rId2"/>
              </a:rPr>
              <a:t>https://www.youtube.com/watch?v=jOsQSmnPrIE</a:t>
            </a:r>
            <a:endParaRPr lang="sr-Latn-RS" dirty="0" smtClean="0"/>
          </a:p>
          <a:p>
            <a:r>
              <a:rPr lang="en-US" dirty="0" smtClean="0"/>
              <a:t>U</a:t>
            </a:r>
            <a:r>
              <a:rPr lang="sr-Latn-RS" dirty="0" smtClean="0"/>
              <a:t> TV studiju ste i nakon ovog priloga vas pitaju: “šta vi na ovo kažete”?</a:t>
            </a:r>
          </a:p>
          <a:p>
            <a:r>
              <a:rPr lang="en-US" dirty="0" smtClean="0"/>
              <a:t>Š</a:t>
            </a:r>
            <a:r>
              <a:rPr lang="sr-Latn-RS" dirty="0" smtClean="0"/>
              <a:t>ta kažete? (uzimite u obzir preporuke o javnom nastupu):</a:t>
            </a:r>
          </a:p>
          <a:p>
            <a:pPr>
              <a:buFontTx/>
              <a:buChar char="-"/>
            </a:pPr>
            <a:r>
              <a:rPr lang="sr-Latn-RS" dirty="0" smtClean="0"/>
              <a:t>kome se obraćate</a:t>
            </a:r>
          </a:p>
          <a:p>
            <a:pPr>
              <a:buFontTx/>
              <a:buChar char="-"/>
            </a:pPr>
            <a:r>
              <a:rPr lang="sr-Latn-RS" dirty="0" smtClean="0"/>
              <a:t>kakav jezik koristite</a:t>
            </a:r>
          </a:p>
          <a:p>
            <a:pPr>
              <a:buFontTx/>
              <a:buChar char="-"/>
            </a:pPr>
            <a:r>
              <a:rPr lang="sr-Latn-RS" dirty="0" smtClean="0"/>
              <a:t>kako birate poruku</a:t>
            </a:r>
          </a:p>
          <a:p>
            <a:pPr>
              <a:buFontTx/>
              <a:buChar char="-"/>
            </a:pPr>
            <a:r>
              <a:rPr lang="sr-Latn-RS" dirty="0" smtClean="0"/>
              <a:t>koliko dugo govorite</a:t>
            </a:r>
          </a:p>
        </p:txBody>
      </p:sp>
      <p:pic>
        <p:nvPicPr>
          <p:cNvPr id="4" name="Picture 3" descr="sedista.jpg"/>
          <p:cNvPicPr>
            <a:picLocks noChangeAspect="1"/>
          </p:cNvPicPr>
          <p:nvPr/>
        </p:nvPicPr>
        <p:blipFill>
          <a:blip r:embed="rId3"/>
          <a:stretch>
            <a:fillRect/>
          </a:stretch>
        </p:blipFill>
        <p:spPr>
          <a:xfrm>
            <a:off x="4267200" y="3886200"/>
            <a:ext cx="4095750" cy="26860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7851648" cy="1676400"/>
          </a:xfrm>
        </p:spPr>
        <p:txBody>
          <a:bodyPr>
            <a:normAutofit fontScale="90000"/>
          </a:bodyPr>
          <a:lstStyle/>
          <a:p>
            <a:r>
              <a:rPr lang="sr-Latn-RS" dirty="0" smtClean="0"/>
              <a:t>PR prekršajnih sudova u Srbiji</a:t>
            </a:r>
            <a:endParaRPr lang="en-GB" dirty="0"/>
          </a:p>
        </p:txBody>
      </p:sp>
      <p:sp>
        <p:nvSpPr>
          <p:cNvPr id="3" name="Subtitle 2"/>
          <p:cNvSpPr>
            <a:spLocks noGrp="1"/>
          </p:cNvSpPr>
          <p:nvPr>
            <p:ph type="subTitle" idx="1"/>
          </p:nvPr>
        </p:nvSpPr>
        <p:spPr/>
        <p:txBody>
          <a:bodyPr/>
          <a:lstStyle/>
          <a:p>
            <a:endParaRPr lang="sr-Latn-RS" dirty="0" smtClean="0"/>
          </a:p>
          <a:p>
            <a:pPr algn="ctr">
              <a:buFontTx/>
              <a:buChar char="-"/>
            </a:pPr>
            <a:r>
              <a:rPr lang="sr-Latn-RS" dirty="0" smtClean="0"/>
              <a:t>saveti i preporuke za bolju komunikaciju –</a:t>
            </a:r>
          </a:p>
          <a:p>
            <a:pPr algn="ctr"/>
            <a:r>
              <a:rPr lang="sr-Latn-RS" dirty="0" smtClean="0">
                <a:solidFill>
                  <a:srgbClr val="FFC000"/>
                </a:solidFill>
              </a:rPr>
              <a:t>Modul 4 – izgradnja imidža i novi mediji</a:t>
            </a:r>
            <a:endParaRPr lang="en-GB" dirty="0">
              <a:solidFill>
                <a:srgbClr val="FFC000"/>
              </a:solidFill>
            </a:endParaRPr>
          </a:p>
        </p:txBody>
      </p:sp>
      <p:pic>
        <p:nvPicPr>
          <p:cNvPr id="6" name="Picture 5" descr="grb sudije.jpg"/>
          <p:cNvPicPr>
            <a:picLocks noChangeAspect="1"/>
          </p:cNvPicPr>
          <p:nvPr/>
        </p:nvPicPr>
        <p:blipFill>
          <a:blip r:embed="rId2"/>
          <a:stretch>
            <a:fillRect/>
          </a:stretch>
        </p:blipFill>
        <p:spPr>
          <a:xfrm>
            <a:off x="7315200" y="76200"/>
            <a:ext cx="1409700" cy="1352328"/>
          </a:xfrm>
          <a:prstGeom prst="rect">
            <a:avLst/>
          </a:prstGeom>
        </p:spPr>
      </p:pic>
      <p:sp>
        <p:nvSpPr>
          <p:cNvPr id="9" name="TextBox 8"/>
          <p:cNvSpPr txBox="1"/>
          <p:nvPr/>
        </p:nvSpPr>
        <p:spPr>
          <a:xfrm>
            <a:off x="1828800" y="6324600"/>
            <a:ext cx="4495800" cy="338554"/>
          </a:xfrm>
          <a:prstGeom prst="rect">
            <a:avLst/>
          </a:prstGeom>
          <a:noFill/>
        </p:spPr>
        <p:txBody>
          <a:bodyPr wrap="square" rtlCol="0">
            <a:spAutoFit/>
          </a:bodyPr>
          <a:lstStyle/>
          <a:p>
            <a:r>
              <a:rPr lang="sr-Latn-RS" sz="1600" dirty="0" smtClean="0"/>
              <a:t>Srđan Staletović - Novi Sad, 26. i 27. februar 2015.</a:t>
            </a:r>
            <a:endParaRPr lang="en-GB" sz="1600" dirty="0"/>
          </a:p>
        </p:txBody>
      </p:sp>
      <p:pic>
        <p:nvPicPr>
          <p:cNvPr id="10" name="Picture 9" descr="Alterfact_logo.jpg"/>
          <p:cNvPicPr>
            <a:picLocks noChangeAspect="1"/>
          </p:cNvPicPr>
          <p:nvPr/>
        </p:nvPicPr>
        <p:blipFill>
          <a:blip r:embed="rId3" cstate="print"/>
          <a:stretch>
            <a:fillRect/>
          </a:stretch>
        </p:blipFill>
        <p:spPr>
          <a:xfrm>
            <a:off x="3733800" y="5105400"/>
            <a:ext cx="1139301" cy="914400"/>
          </a:xfrm>
          <a:prstGeom prst="rect">
            <a:avLst/>
          </a:prstGeom>
        </p:spPr>
      </p:pic>
      <p:pic>
        <p:nvPicPr>
          <p:cNvPr id="11" name="Picture 10" descr="USAID_logoSRB.png"/>
          <p:cNvPicPr>
            <a:picLocks noChangeAspect="1"/>
          </p:cNvPicPr>
          <p:nvPr/>
        </p:nvPicPr>
        <p:blipFill>
          <a:blip r:embed="rId4"/>
          <a:stretch>
            <a:fillRect/>
          </a:stretch>
        </p:blipFill>
        <p:spPr>
          <a:xfrm>
            <a:off x="152400" y="76200"/>
            <a:ext cx="3018014" cy="117228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Latn-RS" b="1" dirty="0" smtClean="0"/>
              <a:t>Trebalo bi da gradite novi imidž</a:t>
            </a:r>
            <a:endParaRPr lang="en-GB" b="1" dirty="0"/>
          </a:p>
        </p:txBody>
      </p:sp>
      <p:sp>
        <p:nvSpPr>
          <p:cNvPr id="3" name="Content Placeholder 2"/>
          <p:cNvSpPr>
            <a:spLocks noGrp="1"/>
          </p:cNvSpPr>
          <p:nvPr>
            <p:ph idx="1"/>
          </p:nvPr>
        </p:nvSpPr>
        <p:spPr/>
        <p:txBody>
          <a:bodyPr>
            <a:normAutofit fontScale="92500"/>
          </a:bodyPr>
          <a:lstStyle/>
          <a:p>
            <a:pPr algn="ctr">
              <a:buNone/>
            </a:pPr>
            <a:r>
              <a:rPr lang="sr-Latn-RS" dirty="0" smtClean="0">
                <a:solidFill>
                  <a:srgbClr val="FF0000"/>
                </a:solidFill>
              </a:rPr>
              <a:t>Da li naša javnost zna</a:t>
            </a:r>
            <a:r>
              <a:rPr lang="sr-Latn-RS" dirty="0" smtClean="0"/>
              <a:t>:</a:t>
            </a:r>
          </a:p>
          <a:p>
            <a:r>
              <a:rPr lang="sr-Latn-RS" dirty="0" smtClean="0"/>
              <a:t>da preršajne sudije sude na osnovu 271 zakona i 800 podzakonskih akata?</a:t>
            </a:r>
          </a:p>
          <a:p>
            <a:r>
              <a:rPr lang="sr-Latn-RS" dirty="0" smtClean="0"/>
              <a:t>da kroz prekršajne sudove godišnje “prođe” 900 hiljada predmeta? </a:t>
            </a:r>
          </a:p>
          <a:p>
            <a:r>
              <a:rPr lang="sr-Latn-RS" dirty="0" smtClean="0"/>
              <a:t>da prekršajci “štite” društvo od samovolje 24 sata?</a:t>
            </a:r>
          </a:p>
          <a:p>
            <a:r>
              <a:rPr lang="sr-Latn-RS" dirty="0" smtClean="0"/>
              <a:t>da se rad prekršajaca tiče svih nas?</a:t>
            </a:r>
          </a:p>
          <a:p>
            <a:pPr algn="ctr">
              <a:buNone/>
            </a:pPr>
            <a:r>
              <a:rPr lang="sr-Latn-RS" dirty="0" smtClean="0">
                <a:solidFill>
                  <a:srgbClr val="FF0000"/>
                </a:solidFill>
              </a:rPr>
              <a:t>Znate li vi</a:t>
            </a:r>
            <a:r>
              <a:rPr lang="sr-Latn-RS" dirty="0" smtClean="0"/>
              <a:t>:</a:t>
            </a:r>
          </a:p>
          <a:p>
            <a:pPr>
              <a:buFontTx/>
              <a:buChar char="-"/>
            </a:pPr>
            <a:r>
              <a:rPr lang="sr-Latn-RS" dirty="0" smtClean="0"/>
              <a:t>da građani sliku o pravosuđu stiču kroz prekršajni sud?</a:t>
            </a:r>
          </a:p>
          <a:p>
            <a:pPr>
              <a:buFontTx/>
              <a:buChar char="-"/>
            </a:pPr>
            <a:r>
              <a:rPr lang="sr-Latn-RS" dirty="0" smtClean="0"/>
              <a:t>da 90% vaše javnosti nije dužno da razume jezik prava?</a:t>
            </a:r>
          </a:p>
          <a:p>
            <a:pPr>
              <a:buFontTx/>
              <a:buChar char="-"/>
            </a:pPr>
            <a:endParaRPr lang="sr-Latn-RS" dirty="0" smtClean="0"/>
          </a:p>
          <a:p>
            <a:pPr>
              <a:buFontTx/>
              <a:buChar char="-"/>
            </a:pPr>
            <a:endParaRPr lang="sr-Latn-RS" dirty="0" smtClean="0"/>
          </a:p>
          <a:p>
            <a:pPr>
              <a:buNone/>
            </a:pP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Latn-RS" b="1" dirty="0" smtClean="0"/>
              <a:t>Dobar primer odnosa s javnošću</a:t>
            </a:r>
            <a:endParaRPr lang="en-GB" b="1" dirty="0"/>
          </a:p>
        </p:txBody>
      </p:sp>
      <p:sp>
        <p:nvSpPr>
          <p:cNvPr id="3" name="Content Placeholder 2"/>
          <p:cNvSpPr>
            <a:spLocks noGrp="1"/>
          </p:cNvSpPr>
          <p:nvPr>
            <p:ph idx="1"/>
          </p:nvPr>
        </p:nvSpPr>
        <p:spPr/>
        <p:txBody>
          <a:bodyPr/>
          <a:lstStyle/>
          <a:p>
            <a:r>
              <a:rPr lang="en-GB" dirty="0" smtClean="0">
                <a:hlinkClick r:id="rId2"/>
              </a:rPr>
              <a:t>https://www.youtube.com/watch?v=avCzvz9ikuM</a:t>
            </a:r>
            <a:endParaRPr lang="sr-Latn-RS" dirty="0" smtClean="0"/>
          </a:p>
          <a:p>
            <a:pPr>
              <a:buNone/>
            </a:pPr>
            <a:endParaRPr lang="sr-Latn-RS" dirty="0" smtClean="0"/>
          </a:p>
          <a:p>
            <a:pPr>
              <a:buNone/>
            </a:pPr>
            <a:endParaRPr lang="sr-Latn-RS" dirty="0" smtClean="0"/>
          </a:p>
          <a:p>
            <a:pPr>
              <a:buNone/>
            </a:pPr>
            <a:endParaRPr lang="sr-Latn-RS" dirty="0" smtClean="0"/>
          </a:p>
          <a:p>
            <a:pPr>
              <a:buNone/>
            </a:pPr>
            <a:endParaRPr lang="en-GB" dirty="0"/>
          </a:p>
        </p:txBody>
      </p:sp>
      <p:pic>
        <p:nvPicPr>
          <p:cNvPr id="6" name="Picture 5" descr="video primer.jpg"/>
          <p:cNvPicPr>
            <a:picLocks noChangeAspect="1"/>
          </p:cNvPicPr>
          <p:nvPr/>
        </p:nvPicPr>
        <p:blipFill>
          <a:blip r:embed="rId3"/>
          <a:stretch>
            <a:fillRect/>
          </a:stretch>
        </p:blipFill>
        <p:spPr>
          <a:xfrm>
            <a:off x="1905000" y="2514600"/>
            <a:ext cx="4695825" cy="3429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t>Potrebno je da menjate navike</a:t>
            </a:r>
            <a:endParaRPr lang="en-GB" b="1" dirty="0"/>
          </a:p>
        </p:txBody>
      </p:sp>
      <p:sp>
        <p:nvSpPr>
          <p:cNvPr id="3" name="Content Placeholder 2"/>
          <p:cNvSpPr>
            <a:spLocks noGrp="1"/>
          </p:cNvSpPr>
          <p:nvPr>
            <p:ph idx="1"/>
          </p:nvPr>
        </p:nvSpPr>
        <p:spPr/>
        <p:txBody>
          <a:bodyPr/>
          <a:lstStyle/>
          <a:p>
            <a:r>
              <a:rPr lang="sr-Latn-RS" dirty="0" smtClean="0"/>
              <a:t>potrebno je da sudija bude </a:t>
            </a:r>
            <a:r>
              <a:rPr lang="sr-Latn-RS" dirty="0" smtClean="0">
                <a:solidFill>
                  <a:srgbClr val="FF0000"/>
                </a:solidFill>
              </a:rPr>
              <a:t>bliži javnosti</a:t>
            </a:r>
          </a:p>
          <a:p>
            <a:r>
              <a:rPr lang="sr-Latn-RS" dirty="0" smtClean="0"/>
              <a:t>već uživate društveni ugled – zadobijte i </a:t>
            </a:r>
            <a:r>
              <a:rPr lang="sr-Latn-RS" dirty="0" smtClean="0">
                <a:solidFill>
                  <a:srgbClr val="FF0000"/>
                </a:solidFill>
              </a:rPr>
              <a:t>poverenje</a:t>
            </a:r>
          </a:p>
          <a:p>
            <a:r>
              <a:rPr lang="sr-Latn-RS" dirty="0" smtClean="0"/>
              <a:t>zastupate javni interes – </a:t>
            </a:r>
            <a:r>
              <a:rPr lang="sr-Latn-RS" dirty="0" smtClean="0">
                <a:solidFill>
                  <a:srgbClr val="FF0000"/>
                </a:solidFill>
              </a:rPr>
              <a:t>komunicirajte to prirodno</a:t>
            </a:r>
          </a:p>
          <a:p>
            <a:r>
              <a:rPr lang="sr-Latn-RS" dirty="0" smtClean="0"/>
              <a:t>ulazak u sudnicu izaziva poštovanje – tako i široka javnost treba da se ponaša kad vas sluša, gleda</a:t>
            </a:r>
          </a:p>
          <a:p>
            <a:r>
              <a:rPr lang="sr-Latn-RS" dirty="0" smtClean="0">
                <a:solidFill>
                  <a:srgbClr val="FF0000"/>
                </a:solidFill>
              </a:rPr>
              <a:t>mediji</a:t>
            </a:r>
            <a:r>
              <a:rPr lang="sr-Latn-RS" dirty="0" smtClean="0"/>
              <a:t> su se promenili – imaju </a:t>
            </a:r>
            <a:r>
              <a:rPr lang="sr-Latn-RS" dirty="0" smtClean="0">
                <a:solidFill>
                  <a:srgbClr val="FF0000"/>
                </a:solidFill>
              </a:rPr>
              <a:t>manje vremena i znanja</a:t>
            </a:r>
            <a:r>
              <a:rPr lang="sr-Latn-RS" dirty="0" smtClean="0"/>
              <a:t> </a:t>
            </a:r>
          </a:p>
          <a:p>
            <a:r>
              <a:rPr lang="sr-Latn-RS" dirty="0" smtClean="0"/>
              <a:t>društvene mreže su realnost – debate o društvenim temama sve se više sele na nove medije</a:t>
            </a:r>
          </a:p>
          <a:p>
            <a:r>
              <a:rPr lang="sr-Latn-RS" dirty="0" smtClean="0">
                <a:solidFill>
                  <a:srgbClr val="FF0000"/>
                </a:solidFill>
              </a:rPr>
              <a:t>internet</a:t>
            </a:r>
            <a:r>
              <a:rPr lang="sr-Latn-RS" dirty="0" smtClean="0"/>
              <a:t> je i medij i alat – i napad i odbrana</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t>Svakako izbegavajte</a:t>
            </a:r>
            <a:endParaRPr lang="en-GB" b="1" dirty="0"/>
          </a:p>
        </p:txBody>
      </p:sp>
      <p:sp>
        <p:nvSpPr>
          <p:cNvPr id="3" name="Content Placeholder 2"/>
          <p:cNvSpPr>
            <a:spLocks noGrp="1"/>
          </p:cNvSpPr>
          <p:nvPr>
            <p:ph idx="1"/>
          </p:nvPr>
        </p:nvSpPr>
        <p:spPr/>
        <p:txBody>
          <a:bodyPr/>
          <a:lstStyle/>
          <a:p>
            <a:pPr>
              <a:buNone/>
            </a:pPr>
            <a:endParaRPr lang="sr-Latn-RS" dirty="0" smtClean="0">
              <a:solidFill>
                <a:srgbClr val="FF0000"/>
              </a:solidFill>
            </a:endParaRPr>
          </a:p>
          <a:p>
            <a:r>
              <a:rPr lang="sr-Latn-RS" dirty="0" smtClean="0">
                <a:solidFill>
                  <a:srgbClr val="FF0000"/>
                </a:solidFill>
              </a:rPr>
              <a:t>skraćenice</a:t>
            </a:r>
            <a:r>
              <a:rPr lang="sr-Latn-RS" dirty="0" smtClean="0"/>
              <a:t> (</a:t>
            </a:r>
            <a:r>
              <a:rPr lang="sr-Latn-RS" i="1" dirty="0" smtClean="0"/>
              <a:t>LEAP</a:t>
            </a:r>
            <a:r>
              <a:rPr lang="sr-Latn-RS" dirty="0" smtClean="0"/>
              <a:t>) i </a:t>
            </a:r>
            <a:r>
              <a:rPr lang="sr-Latn-RS" dirty="0" smtClean="0">
                <a:solidFill>
                  <a:srgbClr val="FF0000"/>
                </a:solidFill>
              </a:rPr>
              <a:t>fraze</a:t>
            </a:r>
            <a:r>
              <a:rPr lang="sr-Latn-RS" dirty="0" smtClean="0"/>
              <a:t> (</a:t>
            </a:r>
            <a:r>
              <a:rPr lang="sr-Latn-RS" i="1" dirty="0" smtClean="0"/>
              <a:t>procena novih instituta</a:t>
            </a:r>
            <a:r>
              <a:rPr lang="sr-Latn-RS" dirty="0" smtClean="0"/>
              <a:t>) u javnom govoru</a:t>
            </a:r>
          </a:p>
          <a:p>
            <a:r>
              <a:rPr lang="sr-Latn-RS" dirty="0" smtClean="0">
                <a:solidFill>
                  <a:srgbClr val="FF0000"/>
                </a:solidFill>
              </a:rPr>
              <a:t>najave</a:t>
            </a:r>
            <a:r>
              <a:rPr lang="sr-Latn-RS" dirty="0" smtClean="0"/>
              <a:t>, </a:t>
            </a:r>
            <a:r>
              <a:rPr lang="sr-Latn-RS" dirty="0" smtClean="0">
                <a:solidFill>
                  <a:srgbClr val="FF0000"/>
                </a:solidFill>
              </a:rPr>
              <a:t>obećanja</a:t>
            </a:r>
            <a:r>
              <a:rPr lang="sr-Latn-RS" dirty="0" smtClean="0"/>
              <a:t> i </a:t>
            </a:r>
            <a:r>
              <a:rPr lang="sr-Latn-RS" dirty="0" smtClean="0">
                <a:solidFill>
                  <a:srgbClr val="FF0000"/>
                </a:solidFill>
              </a:rPr>
              <a:t>podsećanja</a:t>
            </a:r>
            <a:r>
              <a:rPr lang="sr-Latn-RS" dirty="0" smtClean="0"/>
              <a:t> na godišnje planove i programe rada</a:t>
            </a:r>
          </a:p>
          <a:p>
            <a:r>
              <a:rPr lang="sr-Latn-RS" dirty="0" smtClean="0">
                <a:solidFill>
                  <a:srgbClr val="FF0000"/>
                </a:solidFill>
              </a:rPr>
              <a:t>press konferenciju</a:t>
            </a:r>
            <a:r>
              <a:rPr lang="sr-Latn-RS" dirty="0" smtClean="0"/>
              <a:t> kao glavnu formu komuniciranja</a:t>
            </a:r>
          </a:p>
          <a:p>
            <a:r>
              <a:rPr lang="sr-Latn-RS" dirty="0" smtClean="0"/>
              <a:t>zabrinutost i </a:t>
            </a:r>
            <a:r>
              <a:rPr lang="sr-Latn-RS" dirty="0" smtClean="0">
                <a:solidFill>
                  <a:srgbClr val="FF0000"/>
                </a:solidFill>
              </a:rPr>
              <a:t>pretnju</a:t>
            </a:r>
            <a:r>
              <a:rPr lang="sr-Latn-RS" dirty="0" smtClean="0"/>
              <a:t> sankcijom po svaku cenu</a:t>
            </a:r>
          </a:p>
          <a:p>
            <a:r>
              <a:rPr lang="sr-Latn-RS" dirty="0" smtClean="0"/>
              <a:t>smrtno </a:t>
            </a:r>
            <a:r>
              <a:rPr lang="sr-Latn-RS" dirty="0" smtClean="0">
                <a:solidFill>
                  <a:srgbClr val="FF0000"/>
                </a:solidFill>
              </a:rPr>
              <a:t>ozbiljno lice</a:t>
            </a:r>
            <a:r>
              <a:rPr lang="sr-Latn-RS" dirty="0" smtClean="0"/>
              <a:t> i ukočen stav</a:t>
            </a:r>
            <a:endParaRPr lang="en-US" dirty="0" smtClean="0"/>
          </a:p>
          <a:p>
            <a:pPr>
              <a:buNone/>
            </a:pP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t>Krenite u susret medijima</a:t>
            </a:r>
            <a:endParaRPr lang="en-GB" b="1" dirty="0"/>
          </a:p>
        </p:txBody>
      </p:sp>
      <p:sp>
        <p:nvSpPr>
          <p:cNvPr id="3" name="Content Placeholder 2"/>
          <p:cNvSpPr>
            <a:spLocks noGrp="1"/>
          </p:cNvSpPr>
          <p:nvPr>
            <p:ph idx="1"/>
          </p:nvPr>
        </p:nvSpPr>
        <p:spPr/>
        <p:txBody>
          <a:bodyPr>
            <a:normAutofit lnSpcReduction="10000"/>
          </a:bodyPr>
          <a:lstStyle/>
          <a:p>
            <a:r>
              <a:rPr lang="sr-Latn-RS" dirty="0" smtClean="0"/>
              <a:t>ne čekajte da novinari dođu kod vas – pozovite ih kod sebe</a:t>
            </a:r>
          </a:p>
          <a:p>
            <a:r>
              <a:rPr lang="sr-Latn-RS" dirty="0" smtClean="0"/>
              <a:t>spremite se za razgovor (primeri, objašnjenja, tumačenja, cifre</a:t>
            </a:r>
            <a:r>
              <a:rPr lang="sr-Latn-RS" dirty="0" smtClean="0"/>
              <a:t>) – </a:t>
            </a:r>
            <a:r>
              <a:rPr lang="sr-Latn-RS" dirty="0" smtClean="0">
                <a:solidFill>
                  <a:srgbClr val="FF0000"/>
                </a:solidFill>
              </a:rPr>
              <a:t>zatvorski dan,broj slučajeva...</a:t>
            </a:r>
            <a:endParaRPr lang="sr-Latn-RS" dirty="0" smtClean="0">
              <a:solidFill>
                <a:srgbClr val="FF0000"/>
              </a:solidFill>
            </a:endParaRPr>
          </a:p>
          <a:p>
            <a:r>
              <a:rPr lang="sr-Latn-RS" dirty="0" smtClean="0"/>
              <a:t>završili ste posao onog časa kada novinarima omogućite da nešto uporede sa slučajem iz okruženja</a:t>
            </a:r>
          </a:p>
          <a:p>
            <a:r>
              <a:rPr lang="sr-Latn-RS" dirty="0" smtClean="0"/>
              <a:t>nisu svi mediji isti – najvažnije je da se odredite prema njima</a:t>
            </a:r>
          </a:p>
          <a:p>
            <a:r>
              <a:rPr lang="sr-Latn-RS" dirty="0" smtClean="0"/>
              <a:t>lokalni i regionalni mediji - </a:t>
            </a:r>
            <a:r>
              <a:rPr lang="sr-Latn-RS" dirty="0" smtClean="0">
                <a:solidFill>
                  <a:srgbClr val="FF0000"/>
                </a:solidFill>
              </a:rPr>
              <a:t>grade imidž</a:t>
            </a:r>
          </a:p>
          <a:p>
            <a:r>
              <a:rPr lang="sr-Latn-RS" dirty="0" smtClean="0"/>
              <a:t>nacionalni mediji – </a:t>
            </a:r>
            <a:r>
              <a:rPr lang="sr-Latn-RS" dirty="0" smtClean="0">
                <a:solidFill>
                  <a:srgbClr val="FF0000"/>
                </a:solidFill>
              </a:rPr>
              <a:t>grade reputaciju</a:t>
            </a:r>
            <a:endParaRPr lang="en-GB"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t>Kako komuniciramo</a:t>
            </a:r>
            <a:endParaRPr lang="en-GB" b="1" dirty="0"/>
          </a:p>
        </p:txBody>
      </p:sp>
      <p:pic>
        <p:nvPicPr>
          <p:cNvPr id="4" name="Content Placeholder 3"/>
          <p:cNvPicPr>
            <a:picLocks noGrp="1" noChangeAspect="1" noChangeArrowheads="1"/>
          </p:cNvPicPr>
          <p:nvPr>
            <p:ph idx="1"/>
          </p:nvPr>
        </p:nvPicPr>
        <p:blipFill>
          <a:blip r:embed="rId2" cstate="print"/>
          <a:srcRect/>
          <a:stretch>
            <a:fillRect/>
          </a:stretch>
        </p:blipFill>
        <p:spPr>
          <a:xfrm>
            <a:off x="1194286" y="2209800"/>
            <a:ext cx="6755429" cy="3899369"/>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t>Zašto je važno doći do RTS-a</a:t>
            </a:r>
            <a:endParaRPr lang="en-GB" b="1" dirty="0"/>
          </a:p>
        </p:txBody>
      </p:sp>
      <p:pic>
        <p:nvPicPr>
          <p:cNvPr id="4" name="Content Placeholder 3" descr="RTSrazbija.jpg"/>
          <p:cNvPicPr>
            <a:picLocks noGrp="1" noChangeAspect="1"/>
          </p:cNvPicPr>
          <p:nvPr>
            <p:ph idx="1"/>
          </p:nvPr>
        </p:nvPicPr>
        <p:blipFill>
          <a:blip r:embed="rId2"/>
          <a:stretch>
            <a:fillRect/>
          </a:stretch>
        </p:blipFill>
        <p:spPr>
          <a:xfrm>
            <a:off x="1143000" y="1935163"/>
            <a:ext cx="7010400" cy="438943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t>Internet je uticajan medij</a:t>
            </a:r>
            <a:endParaRPr lang="en-GB" b="1" dirty="0"/>
          </a:p>
        </p:txBody>
      </p:sp>
      <p:pic>
        <p:nvPicPr>
          <p:cNvPr id="4" name="Content Placeholder 3" descr="staseprati.jpg"/>
          <p:cNvPicPr>
            <a:picLocks noGrp="1" noChangeAspect="1"/>
          </p:cNvPicPr>
          <p:nvPr>
            <p:ph idx="1"/>
          </p:nvPr>
        </p:nvPicPr>
        <p:blipFill>
          <a:blip r:embed="rId2"/>
          <a:stretch>
            <a:fillRect/>
          </a:stretch>
        </p:blipFill>
        <p:spPr>
          <a:xfrm>
            <a:off x="1880604" y="1935163"/>
            <a:ext cx="5382791" cy="4389437"/>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t>Poznati na Tviteru</a:t>
            </a:r>
            <a:endParaRPr lang="en-GB" b="1" dirty="0"/>
          </a:p>
        </p:txBody>
      </p:sp>
      <p:pic>
        <p:nvPicPr>
          <p:cNvPr id="4" name="Content Placeholder 3" descr="nikolic tw.jpg"/>
          <p:cNvPicPr>
            <a:picLocks noGrp="1" noChangeAspect="1"/>
          </p:cNvPicPr>
          <p:nvPr>
            <p:ph idx="1"/>
          </p:nvPr>
        </p:nvPicPr>
        <p:blipFill>
          <a:blip r:embed="rId2"/>
          <a:stretch>
            <a:fillRect/>
          </a:stretch>
        </p:blipFill>
        <p:spPr>
          <a:xfrm>
            <a:off x="533400" y="2209800"/>
            <a:ext cx="3429000" cy="1208038"/>
          </a:xfrm>
        </p:spPr>
      </p:pic>
      <p:pic>
        <p:nvPicPr>
          <p:cNvPr id="5" name="Picture 4" descr="vucic tw.jpg"/>
          <p:cNvPicPr>
            <a:picLocks noChangeAspect="1"/>
          </p:cNvPicPr>
          <p:nvPr/>
        </p:nvPicPr>
        <p:blipFill>
          <a:blip r:embed="rId3"/>
          <a:stretch>
            <a:fillRect/>
          </a:stretch>
        </p:blipFill>
        <p:spPr>
          <a:xfrm>
            <a:off x="4267200" y="2209800"/>
            <a:ext cx="3962400" cy="1485703"/>
          </a:xfrm>
          <a:prstGeom prst="rect">
            <a:avLst/>
          </a:prstGeom>
        </p:spPr>
      </p:pic>
      <p:pic>
        <p:nvPicPr>
          <p:cNvPr id="6" name="Picture 5" descr="udruzenje.jpg"/>
          <p:cNvPicPr>
            <a:picLocks noChangeAspect="1"/>
          </p:cNvPicPr>
          <p:nvPr/>
        </p:nvPicPr>
        <p:blipFill>
          <a:blip r:embed="rId4"/>
          <a:stretch>
            <a:fillRect/>
          </a:stretch>
        </p:blipFill>
        <p:spPr>
          <a:xfrm>
            <a:off x="381000" y="3505200"/>
            <a:ext cx="3581400" cy="1344783"/>
          </a:xfrm>
          <a:prstGeom prst="rect">
            <a:avLst/>
          </a:prstGeom>
        </p:spPr>
      </p:pic>
      <p:pic>
        <p:nvPicPr>
          <p:cNvPr id="7" name="Picture 6" descr="selakovic.jpg"/>
          <p:cNvPicPr>
            <a:picLocks noChangeAspect="1"/>
          </p:cNvPicPr>
          <p:nvPr/>
        </p:nvPicPr>
        <p:blipFill>
          <a:blip r:embed="rId5"/>
          <a:stretch>
            <a:fillRect/>
          </a:stretch>
        </p:blipFill>
        <p:spPr>
          <a:xfrm>
            <a:off x="4191000" y="3733801"/>
            <a:ext cx="4036881" cy="1143000"/>
          </a:xfrm>
          <a:prstGeom prst="rect">
            <a:avLst/>
          </a:prstGeom>
        </p:spPr>
      </p:pic>
      <p:pic>
        <p:nvPicPr>
          <p:cNvPr id="8" name="Picture 7" descr="suzana.jpg"/>
          <p:cNvPicPr>
            <a:picLocks noChangeAspect="1"/>
          </p:cNvPicPr>
          <p:nvPr/>
        </p:nvPicPr>
        <p:blipFill>
          <a:blip r:embed="rId6"/>
          <a:stretch>
            <a:fillRect/>
          </a:stretch>
        </p:blipFill>
        <p:spPr>
          <a:xfrm>
            <a:off x="381001" y="4953000"/>
            <a:ext cx="3581400" cy="1492819"/>
          </a:xfrm>
          <a:prstGeom prst="rect">
            <a:avLst/>
          </a:prstGeom>
        </p:spPr>
      </p:pic>
      <p:pic>
        <p:nvPicPr>
          <p:cNvPr id="9" name="Picture 8" descr="sabic.jpg"/>
          <p:cNvPicPr>
            <a:picLocks noChangeAspect="1"/>
          </p:cNvPicPr>
          <p:nvPr/>
        </p:nvPicPr>
        <p:blipFill>
          <a:blip r:embed="rId7"/>
          <a:stretch>
            <a:fillRect/>
          </a:stretch>
        </p:blipFill>
        <p:spPr>
          <a:xfrm>
            <a:off x="4191000" y="4953001"/>
            <a:ext cx="4026640" cy="1447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t>Primer – januar, 2015.</a:t>
            </a:r>
            <a:endParaRPr lang="en-GB" b="1" dirty="0"/>
          </a:p>
        </p:txBody>
      </p:sp>
      <p:pic>
        <p:nvPicPr>
          <p:cNvPr id="4" name="Content Placeholder 3" descr="1.jpg"/>
          <p:cNvPicPr>
            <a:picLocks noGrp="1" noChangeAspect="1"/>
          </p:cNvPicPr>
          <p:nvPr>
            <p:ph idx="1"/>
          </p:nvPr>
        </p:nvPicPr>
        <p:blipFill>
          <a:blip r:embed="rId2"/>
          <a:stretch>
            <a:fillRect/>
          </a:stretch>
        </p:blipFill>
        <p:spPr>
          <a:xfrm>
            <a:off x="304800" y="2667000"/>
            <a:ext cx="3581400" cy="2895600"/>
          </a:xfrm>
        </p:spPr>
      </p:pic>
      <p:pic>
        <p:nvPicPr>
          <p:cNvPr id="5" name="Picture 4" descr="2.jpg"/>
          <p:cNvPicPr>
            <a:picLocks noChangeAspect="1"/>
          </p:cNvPicPr>
          <p:nvPr/>
        </p:nvPicPr>
        <p:blipFill>
          <a:blip r:embed="rId3"/>
          <a:stretch>
            <a:fillRect/>
          </a:stretch>
        </p:blipFill>
        <p:spPr>
          <a:xfrm>
            <a:off x="3962400" y="2133600"/>
            <a:ext cx="4905375" cy="4267200"/>
          </a:xfrm>
          <a:prstGeom prst="rect">
            <a:avLst/>
          </a:prstGeom>
        </p:spPr>
      </p:pic>
      <p:sp>
        <p:nvSpPr>
          <p:cNvPr id="6" name="Bent-Up Arrow 5"/>
          <p:cNvSpPr/>
          <p:nvPr/>
        </p:nvSpPr>
        <p:spPr>
          <a:xfrm>
            <a:off x="1905000" y="5638800"/>
            <a:ext cx="1905000" cy="3048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RS" b="1" dirty="0" smtClean="0"/>
              <a:t>Verodostojnost i uverljivost</a:t>
            </a:r>
            <a:endParaRPr lang="en-GB" b="1" dirty="0"/>
          </a:p>
        </p:txBody>
      </p:sp>
      <p:pic>
        <p:nvPicPr>
          <p:cNvPr id="4" name="Content Placeholder 3" descr="kontaktPA.jpg"/>
          <p:cNvPicPr>
            <a:picLocks noGrp="1" noChangeAspect="1"/>
          </p:cNvPicPr>
          <p:nvPr>
            <p:ph idx="1"/>
          </p:nvPr>
        </p:nvPicPr>
        <p:blipFill>
          <a:blip r:embed="rId2"/>
          <a:stretch>
            <a:fillRect/>
          </a:stretch>
        </p:blipFill>
        <p:spPr>
          <a:xfrm>
            <a:off x="3581400" y="3962400"/>
            <a:ext cx="2590800" cy="2095500"/>
          </a:xfrm>
        </p:spPr>
      </p:pic>
      <p:pic>
        <p:nvPicPr>
          <p:cNvPr id="5" name="Picture 4" descr="vestNI.jpg"/>
          <p:cNvPicPr>
            <a:picLocks noChangeAspect="1"/>
          </p:cNvPicPr>
          <p:nvPr/>
        </p:nvPicPr>
        <p:blipFill>
          <a:blip r:embed="rId3"/>
          <a:stretch>
            <a:fillRect/>
          </a:stretch>
        </p:blipFill>
        <p:spPr>
          <a:xfrm>
            <a:off x="228600" y="1981200"/>
            <a:ext cx="5257800" cy="1472008"/>
          </a:xfrm>
          <a:prstGeom prst="rect">
            <a:avLst/>
          </a:prstGeom>
        </p:spPr>
      </p:pic>
      <p:pic>
        <p:nvPicPr>
          <p:cNvPr id="6" name="Picture 5" descr="zgrada.jpg"/>
          <p:cNvPicPr>
            <a:picLocks noChangeAspect="1"/>
          </p:cNvPicPr>
          <p:nvPr/>
        </p:nvPicPr>
        <p:blipFill>
          <a:blip r:embed="rId4"/>
          <a:stretch>
            <a:fillRect/>
          </a:stretch>
        </p:blipFill>
        <p:spPr>
          <a:xfrm>
            <a:off x="228600" y="3657600"/>
            <a:ext cx="3086100" cy="2476500"/>
          </a:xfrm>
          <a:prstGeom prst="rect">
            <a:avLst/>
          </a:prstGeom>
        </p:spPr>
      </p:pic>
      <p:pic>
        <p:nvPicPr>
          <p:cNvPr id="7" name="Picture 6" descr="gmail.jpg"/>
          <p:cNvPicPr>
            <a:picLocks noChangeAspect="1"/>
          </p:cNvPicPr>
          <p:nvPr/>
        </p:nvPicPr>
        <p:blipFill>
          <a:blip r:embed="rId5"/>
          <a:stretch>
            <a:fillRect/>
          </a:stretch>
        </p:blipFill>
        <p:spPr>
          <a:xfrm>
            <a:off x="6172200" y="1981200"/>
            <a:ext cx="2771775" cy="42291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t>Vežba</a:t>
            </a:r>
            <a:endParaRPr lang="en-GB" b="1" dirty="0"/>
          </a:p>
        </p:txBody>
      </p:sp>
      <p:sp>
        <p:nvSpPr>
          <p:cNvPr id="3" name="Content Placeholder 2"/>
          <p:cNvSpPr>
            <a:spLocks noGrp="1"/>
          </p:cNvSpPr>
          <p:nvPr>
            <p:ph idx="1"/>
          </p:nvPr>
        </p:nvSpPr>
        <p:spPr/>
        <p:txBody>
          <a:bodyPr>
            <a:normAutofit fontScale="92500"/>
          </a:bodyPr>
          <a:lstStyle/>
          <a:p>
            <a:pPr algn="ctr">
              <a:buNone/>
            </a:pPr>
            <a:r>
              <a:rPr lang="en-US" dirty="0" smtClean="0"/>
              <a:t>P</a:t>
            </a:r>
            <a:r>
              <a:rPr lang="sr-Latn-RS" dirty="0" smtClean="0"/>
              <a:t>odela u dve grupe</a:t>
            </a:r>
          </a:p>
          <a:p>
            <a:r>
              <a:rPr lang="sr-Latn-RS" dirty="0" smtClean="0"/>
              <a:t>1. grupa – pozvani ste u TV studio (izjava) povodom “sinoćnjeg privođenja para koji je u ulazu zgrade vodio ljubav i privedeni su po prijavi </a:t>
            </a:r>
            <a:r>
              <a:rPr lang="sr-Latn-RS" dirty="0" smtClean="0"/>
              <a:t>komšije. Saznajete da je jedan od vinovnika funkcioner opštine”. </a:t>
            </a:r>
            <a:r>
              <a:rPr lang="sr-Latn-RS" dirty="0" smtClean="0"/>
              <a:t>Niste još završili slučaj, ne navodite identitete i detalje – </a:t>
            </a:r>
            <a:r>
              <a:rPr lang="sr-Latn-RS" dirty="0" smtClean="0">
                <a:solidFill>
                  <a:srgbClr val="FF0000"/>
                </a:solidFill>
              </a:rPr>
              <a:t>o čemu onda pričate</a:t>
            </a:r>
            <a:r>
              <a:rPr lang="sr-Latn-RS" dirty="0" smtClean="0"/>
              <a:t>? </a:t>
            </a:r>
            <a:r>
              <a:rPr lang="sr-Latn-RS" dirty="0" smtClean="0">
                <a:solidFill>
                  <a:srgbClr val="FF0000"/>
                </a:solidFill>
              </a:rPr>
              <a:t>Kako formulišete</a:t>
            </a:r>
            <a:r>
              <a:rPr lang="sr-Latn-RS" dirty="0" smtClean="0"/>
              <a:t>? </a:t>
            </a:r>
            <a:r>
              <a:rPr lang="sr-Latn-RS" dirty="0" smtClean="0">
                <a:solidFill>
                  <a:srgbClr val="FF0000"/>
                </a:solidFill>
              </a:rPr>
              <a:t>Koja je osnovna poruka</a:t>
            </a:r>
            <a:r>
              <a:rPr lang="sr-Latn-RS" dirty="0" smtClean="0"/>
              <a:t>?</a:t>
            </a:r>
          </a:p>
          <a:p>
            <a:r>
              <a:rPr lang="sr-Latn-RS" dirty="0" smtClean="0"/>
              <a:t>2. grupa sluša i ocenjuje/sugeriše</a:t>
            </a:r>
          </a:p>
          <a:p>
            <a:pPr>
              <a:buNone/>
            </a:pPr>
            <a:r>
              <a:rPr lang="sr-Latn-RS" u="sng" dirty="0" smtClean="0"/>
              <a:t>Vodite računa o</a:t>
            </a:r>
            <a:r>
              <a:rPr lang="sr-Latn-RS" dirty="0" smtClean="0"/>
              <a:t>: jeziku, kome se obraćate, kakvu priliku imate, koji stav zauzimate (govor tela), kako vas javnost doživljava i kako da budete uverljivi. </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t>Hvala i sa srećom!</a:t>
            </a:r>
            <a:endParaRPr lang="en-GB" b="1" dirty="0"/>
          </a:p>
        </p:txBody>
      </p:sp>
      <p:sp>
        <p:nvSpPr>
          <p:cNvPr id="3" name="Content Placeholder 2"/>
          <p:cNvSpPr>
            <a:spLocks noGrp="1"/>
          </p:cNvSpPr>
          <p:nvPr>
            <p:ph idx="1"/>
          </p:nvPr>
        </p:nvSpPr>
        <p:spPr>
          <a:solidFill>
            <a:srgbClr val="00B0F0"/>
          </a:solidFill>
        </p:spPr>
        <p:txBody>
          <a:bodyPr/>
          <a:lstStyle/>
          <a:p>
            <a:pPr>
              <a:buNone/>
            </a:pPr>
            <a:endParaRPr lang="sr-Latn-RS" dirty="0" smtClean="0"/>
          </a:p>
          <a:p>
            <a:pPr algn="ctr">
              <a:buNone/>
            </a:pPr>
            <a:r>
              <a:rPr lang="sr-Latn-RS" dirty="0" smtClean="0">
                <a:solidFill>
                  <a:srgbClr val="FFFF00"/>
                </a:solidFill>
              </a:rPr>
              <a:t>“Komunikacija, kao i priroda – po meri čoveka”</a:t>
            </a:r>
          </a:p>
          <a:p>
            <a:pPr>
              <a:buNone/>
            </a:pPr>
            <a:endParaRPr lang="sr-Latn-RS" dirty="0" smtClean="0"/>
          </a:p>
          <a:p>
            <a:pPr>
              <a:buNone/>
            </a:pPr>
            <a:endParaRPr lang="sr-Latn-RS" dirty="0" smtClean="0"/>
          </a:p>
          <a:p>
            <a:pPr algn="ctr"/>
            <a:r>
              <a:rPr lang="sr-Latn-RS" dirty="0" smtClean="0"/>
              <a:t>Srđan Staletović, savetnik za odnose javnošću</a:t>
            </a:r>
            <a:endParaRPr lang="sr-Latn-RS" dirty="0" smtClean="0">
              <a:solidFill>
                <a:srgbClr val="C00000"/>
              </a:solidFill>
            </a:endParaRPr>
          </a:p>
          <a:p>
            <a:pPr algn="ctr">
              <a:buNone/>
            </a:pPr>
            <a:r>
              <a:rPr lang="sr-Latn-RS" dirty="0" smtClean="0">
                <a:solidFill>
                  <a:srgbClr val="C00000"/>
                </a:solidFill>
                <a:hlinkClick r:id="rId2"/>
              </a:rPr>
              <a:t>staletovic@gmail.com</a:t>
            </a:r>
            <a:endParaRPr lang="sr-Latn-RS" dirty="0" smtClean="0">
              <a:solidFill>
                <a:srgbClr val="C00000"/>
              </a:solidFill>
            </a:endParaRPr>
          </a:p>
          <a:p>
            <a:pPr algn="ctr">
              <a:buNone/>
            </a:pPr>
            <a:r>
              <a:rPr lang="sr-Latn-RS" dirty="0" smtClean="0"/>
              <a:t>063 207 408</a:t>
            </a:r>
          </a:p>
          <a:p>
            <a:pPr algn="ctr">
              <a:buNone/>
            </a:pPr>
            <a:r>
              <a:rPr lang="sr-Latn-RS" dirty="0" smtClean="0"/>
              <a:t>Twitter: StaletovicS</a:t>
            </a:r>
          </a:p>
          <a:p>
            <a:pPr>
              <a:buNone/>
            </a:pPr>
            <a:endParaRPr lang="sr-Latn-R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t>Vežbajte da...</a:t>
            </a:r>
            <a:endParaRPr lang="en-US" b="1" dirty="0"/>
          </a:p>
        </p:txBody>
      </p:sp>
      <p:sp>
        <p:nvSpPr>
          <p:cNvPr id="3" name="Content Placeholder 2"/>
          <p:cNvSpPr>
            <a:spLocks noGrp="1"/>
          </p:cNvSpPr>
          <p:nvPr>
            <p:ph idx="1"/>
          </p:nvPr>
        </p:nvSpPr>
        <p:spPr/>
        <p:txBody>
          <a:bodyPr/>
          <a:lstStyle/>
          <a:p>
            <a:r>
              <a:rPr lang="sr-Latn-RS" dirty="0" smtClean="0"/>
              <a:t>dok govorite (na skupu) naizmenično pogledate svakog u publici/na sastanku – probajte da zapamtite imena</a:t>
            </a:r>
          </a:p>
          <a:p>
            <a:r>
              <a:rPr lang="sr-Latn-RS" dirty="0" smtClean="0"/>
              <a:t>p</a:t>
            </a:r>
            <a:r>
              <a:rPr lang="sr-Latn-RS" dirty="0" smtClean="0"/>
              <a:t>ratite reakcije (govor tela) sagovornika/publike</a:t>
            </a:r>
          </a:p>
          <a:p>
            <a:r>
              <a:rPr lang="sr-Latn-RS" dirty="0" smtClean="0"/>
              <a:t>menjajte (malo) boju glasa u odnosu na to šta govorite</a:t>
            </a:r>
          </a:p>
          <a:p>
            <a:r>
              <a:rPr lang="sr-Latn-RS" dirty="0" smtClean="0"/>
              <a:t>smislite šta ćete s rukama dok stojite i govorite (olovka, papir, položaj uz telo...)</a:t>
            </a:r>
          </a:p>
          <a:p>
            <a:r>
              <a:rPr lang="sr-Latn-RS" dirty="0" smtClean="0">
                <a:solidFill>
                  <a:srgbClr val="FF0000"/>
                </a:solidFill>
              </a:rPr>
              <a:t>NE</a:t>
            </a:r>
            <a:r>
              <a:rPr lang="sr-Latn-RS" dirty="0" smtClean="0"/>
              <a:t> prekrštajte ruke, ne držite ih iza leđa, ne lupkajte olovkom po stolu, ne pojačavjte što govorite mimikom, ne “crtajte” po stolu</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t>Osnovna pravila – važno!</a:t>
            </a:r>
            <a:endParaRPr lang="en-US" b="1" dirty="0"/>
          </a:p>
        </p:txBody>
      </p:sp>
      <p:pic>
        <p:nvPicPr>
          <p:cNvPr id="4" name="Content Placeholder 3" descr="a.jpg"/>
          <p:cNvPicPr>
            <a:picLocks noGrp="1" noChangeAspect="1"/>
          </p:cNvPicPr>
          <p:nvPr>
            <p:ph idx="1"/>
          </p:nvPr>
        </p:nvPicPr>
        <p:blipFill>
          <a:blip r:embed="rId2"/>
          <a:stretch>
            <a:fillRect/>
          </a:stretch>
        </p:blipFill>
        <p:spPr>
          <a:xfrm>
            <a:off x="457200" y="2209800"/>
            <a:ext cx="8153400" cy="365896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t>Kako kreiramo poruke?</a:t>
            </a:r>
            <a:endParaRPr lang="en-GB" b="1" dirty="0"/>
          </a:p>
        </p:txBody>
      </p:sp>
      <p:sp>
        <p:nvSpPr>
          <p:cNvPr id="3" name="Content Placeholder 2"/>
          <p:cNvSpPr>
            <a:spLocks noGrp="1"/>
          </p:cNvSpPr>
          <p:nvPr>
            <p:ph idx="1"/>
          </p:nvPr>
        </p:nvSpPr>
        <p:spPr/>
        <p:txBody>
          <a:bodyPr/>
          <a:lstStyle/>
          <a:p>
            <a:pPr>
              <a:spcBef>
                <a:spcPts val="0"/>
              </a:spcBef>
            </a:pPr>
            <a:r>
              <a:rPr lang="en-GB" dirty="0" smtClean="0"/>
              <a:t> </a:t>
            </a:r>
            <a:r>
              <a:rPr lang="en-GB" dirty="0" err="1" smtClean="0"/>
              <a:t>direktno</a:t>
            </a:r>
            <a:r>
              <a:rPr lang="en-GB" dirty="0" smtClean="0"/>
              <a:t> </a:t>
            </a:r>
            <a:r>
              <a:rPr lang="en-GB" dirty="0" err="1" smtClean="0"/>
              <a:t>i</a:t>
            </a:r>
            <a:r>
              <a:rPr lang="en-GB" dirty="0" smtClean="0"/>
              <a:t> </a:t>
            </a:r>
            <a:r>
              <a:rPr lang="en-GB" dirty="0" err="1" smtClean="0"/>
              <a:t>jasno</a:t>
            </a:r>
            <a:r>
              <a:rPr lang="sr-Latn-RS" dirty="0" smtClean="0"/>
              <a:t> izražavanje (koliko je moguće)</a:t>
            </a:r>
            <a:endParaRPr lang="en-GB" dirty="0" smtClean="0"/>
          </a:p>
          <a:p>
            <a:pPr>
              <a:spcBef>
                <a:spcPts val="0"/>
              </a:spcBef>
              <a:buNone/>
            </a:pPr>
            <a:endParaRPr lang="en-GB" dirty="0" smtClean="0"/>
          </a:p>
          <a:p>
            <a:pPr>
              <a:spcBef>
                <a:spcPts val="0"/>
              </a:spcBef>
            </a:pPr>
            <a:r>
              <a:rPr lang="en-GB" dirty="0" smtClean="0"/>
              <a:t> </a:t>
            </a:r>
            <a:r>
              <a:rPr lang="sr-Latn-RS" dirty="0" smtClean="0"/>
              <a:t>imajte na umu </a:t>
            </a:r>
            <a:r>
              <a:rPr lang="en-GB" dirty="0" err="1" smtClean="0"/>
              <a:t>običn</a:t>
            </a:r>
            <a:r>
              <a:rPr lang="sr-Latn-RS" dirty="0" smtClean="0"/>
              <a:t>og</a:t>
            </a:r>
            <a:r>
              <a:rPr lang="en-GB" dirty="0" smtClean="0"/>
              <a:t> </a:t>
            </a:r>
            <a:r>
              <a:rPr lang="en-GB" dirty="0" err="1" smtClean="0"/>
              <a:t>čovek</a:t>
            </a:r>
            <a:r>
              <a:rPr lang="sr-Latn-RS" dirty="0" smtClean="0"/>
              <a:t>a</a:t>
            </a:r>
            <a:r>
              <a:rPr lang="en-GB" dirty="0" smtClean="0"/>
              <a:t> </a:t>
            </a:r>
            <a:r>
              <a:rPr lang="en-GB" dirty="0" err="1" smtClean="0"/>
              <a:t>i</a:t>
            </a:r>
            <a:r>
              <a:rPr lang="en-GB" dirty="0" smtClean="0"/>
              <a:t> </a:t>
            </a:r>
            <a:r>
              <a:rPr lang="sr-Latn-RS" dirty="0" smtClean="0"/>
              <a:t>njegov </a:t>
            </a:r>
            <a:r>
              <a:rPr lang="en-GB" dirty="0" err="1" smtClean="0"/>
              <a:t>običan</a:t>
            </a:r>
            <a:r>
              <a:rPr lang="en-GB" dirty="0" smtClean="0"/>
              <a:t> </a:t>
            </a:r>
            <a:r>
              <a:rPr lang="en-GB" dirty="0" err="1" smtClean="0"/>
              <a:t>jezik</a:t>
            </a:r>
            <a:endParaRPr lang="en-GB" dirty="0" smtClean="0"/>
          </a:p>
          <a:p>
            <a:pPr>
              <a:spcBef>
                <a:spcPts val="0"/>
              </a:spcBef>
              <a:buNone/>
            </a:pPr>
            <a:endParaRPr lang="en-GB" dirty="0" smtClean="0"/>
          </a:p>
          <a:p>
            <a:pPr>
              <a:spcBef>
                <a:spcPts val="0"/>
              </a:spcBef>
            </a:pPr>
            <a:r>
              <a:rPr lang="sr-Latn-RS" dirty="0" smtClean="0"/>
              <a:t>neophodno:</a:t>
            </a:r>
            <a:r>
              <a:rPr lang="en-GB" dirty="0" smtClean="0"/>
              <a:t> primer, </a:t>
            </a:r>
            <a:r>
              <a:rPr lang="en-GB" dirty="0" err="1" smtClean="0"/>
              <a:t>objašnjenje</a:t>
            </a:r>
            <a:r>
              <a:rPr lang="en-GB" dirty="0" smtClean="0"/>
              <a:t>, </a:t>
            </a:r>
            <a:r>
              <a:rPr lang="en-GB" dirty="0" err="1" smtClean="0"/>
              <a:t>savet</a:t>
            </a:r>
            <a:endParaRPr lang="en-GB" dirty="0" smtClean="0"/>
          </a:p>
          <a:p>
            <a:pPr>
              <a:spcBef>
                <a:spcPts val="0"/>
              </a:spcBef>
              <a:buNone/>
            </a:pPr>
            <a:endParaRPr lang="en-GB" dirty="0" smtClean="0"/>
          </a:p>
          <a:p>
            <a:pPr>
              <a:spcBef>
                <a:spcPts val="0"/>
              </a:spcBef>
            </a:pPr>
            <a:r>
              <a:rPr lang="en-GB" dirty="0" smtClean="0"/>
              <a:t> </a:t>
            </a:r>
            <a:r>
              <a:rPr lang="en-GB" dirty="0" err="1" smtClean="0"/>
              <a:t>kratko</a:t>
            </a:r>
            <a:r>
              <a:rPr lang="en-GB" dirty="0" smtClean="0"/>
              <a:t> </a:t>
            </a:r>
            <a:r>
              <a:rPr lang="en-GB" dirty="0" err="1" smtClean="0"/>
              <a:t>i</a:t>
            </a:r>
            <a:r>
              <a:rPr lang="en-GB" dirty="0" smtClean="0"/>
              <a:t> </a:t>
            </a:r>
            <a:r>
              <a:rPr lang="en-GB" dirty="0" err="1" smtClean="0"/>
              <a:t>jednostavno</a:t>
            </a:r>
            <a:r>
              <a:rPr lang="en-GB" dirty="0" smtClean="0"/>
              <a:t> </a:t>
            </a:r>
            <a:r>
              <a:rPr lang="sr-Latn-RS" dirty="0" smtClean="0"/>
              <a:t>- </a:t>
            </a:r>
            <a:r>
              <a:rPr lang="en-GB" dirty="0" err="1" smtClean="0"/>
              <a:t>da</a:t>
            </a:r>
            <a:r>
              <a:rPr lang="en-GB" dirty="0" smtClean="0"/>
              <a:t> </a:t>
            </a:r>
            <a:r>
              <a:rPr lang="en-GB" dirty="0" err="1" smtClean="0"/>
              <a:t>može</a:t>
            </a:r>
            <a:r>
              <a:rPr lang="en-GB" dirty="0" smtClean="0"/>
              <a:t> </a:t>
            </a:r>
            <a:r>
              <a:rPr lang="en-GB" dirty="0" err="1" smtClean="0"/>
              <a:t>da</a:t>
            </a:r>
            <a:r>
              <a:rPr lang="en-GB" dirty="0" smtClean="0"/>
              <a:t> se </a:t>
            </a:r>
            <a:r>
              <a:rPr lang="sr-Latn-RS" dirty="0" smtClean="0"/>
              <a:t>zapamti i </a:t>
            </a:r>
            <a:r>
              <a:rPr lang="en-GB" dirty="0" err="1" smtClean="0"/>
              <a:t>ponovi</a:t>
            </a:r>
            <a:endParaRPr lang="en-GB" dirty="0" smtClean="0"/>
          </a:p>
          <a:p>
            <a:pPr>
              <a:spcBef>
                <a:spcPts val="0"/>
              </a:spcBef>
              <a:buNone/>
            </a:pPr>
            <a:endParaRPr lang="en-GB" dirty="0" smtClean="0"/>
          </a:p>
          <a:p>
            <a:pPr>
              <a:spcBef>
                <a:spcPts val="0"/>
              </a:spcBef>
            </a:pPr>
            <a:r>
              <a:rPr lang="sr-Latn-RS" dirty="0" smtClean="0"/>
              <a:t>n</a:t>
            </a:r>
            <a:r>
              <a:rPr lang="en-GB" dirty="0" err="1" smtClean="0"/>
              <a:t>ije</a:t>
            </a:r>
            <a:r>
              <a:rPr lang="en-GB" dirty="0" smtClean="0"/>
              <a:t> </a:t>
            </a:r>
            <a:r>
              <a:rPr lang="en-GB" dirty="0" err="1" smtClean="0"/>
              <a:t>važno</a:t>
            </a:r>
            <a:r>
              <a:rPr lang="en-GB" dirty="0" smtClean="0"/>
              <a:t> </a:t>
            </a:r>
            <a:r>
              <a:rPr lang="en-GB" dirty="0" err="1" smtClean="0">
                <a:solidFill>
                  <a:srgbClr val="FF0000"/>
                </a:solidFill>
              </a:rPr>
              <a:t>šta</a:t>
            </a:r>
            <a:r>
              <a:rPr lang="en-GB" dirty="0" smtClean="0"/>
              <a:t> </a:t>
            </a:r>
            <a:r>
              <a:rPr lang="en-GB" dirty="0" err="1" smtClean="0"/>
              <a:t>ljudi</a:t>
            </a:r>
            <a:r>
              <a:rPr lang="en-GB" dirty="0" smtClean="0"/>
              <a:t> </a:t>
            </a:r>
            <a:r>
              <a:rPr lang="en-GB" dirty="0" err="1" smtClean="0"/>
              <a:t>čuju</a:t>
            </a:r>
            <a:r>
              <a:rPr lang="en-GB" dirty="0" smtClean="0"/>
              <a:t>, </a:t>
            </a:r>
            <a:r>
              <a:rPr lang="en-GB" dirty="0" err="1" smtClean="0"/>
              <a:t>važno</a:t>
            </a:r>
            <a:r>
              <a:rPr lang="en-GB" dirty="0" smtClean="0"/>
              <a:t> je </a:t>
            </a:r>
            <a:r>
              <a:rPr lang="en-GB" dirty="0" err="1" smtClean="0">
                <a:solidFill>
                  <a:srgbClr val="FF0000"/>
                </a:solidFill>
              </a:rPr>
              <a:t>ono</a:t>
            </a:r>
            <a:r>
              <a:rPr lang="en-GB" dirty="0" smtClean="0">
                <a:solidFill>
                  <a:srgbClr val="FF0000"/>
                </a:solidFill>
              </a:rPr>
              <a:t> </a:t>
            </a:r>
            <a:r>
              <a:rPr lang="en-GB" dirty="0" err="1" smtClean="0">
                <a:solidFill>
                  <a:srgbClr val="FF0000"/>
                </a:solidFill>
              </a:rPr>
              <a:t>što</a:t>
            </a:r>
            <a:r>
              <a:rPr lang="en-GB" dirty="0" smtClean="0">
                <a:solidFill>
                  <a:srgbClr val="FF0000"/>
                </a:solidFill>
              </a:rPr>
              <a:t> </a:t>
            </a:r>
            <a:r>
              <a:rPr lang="en-GB" dirty="0" err="1" smtClean="0">
                <a:solidFill>
                  <a:srgbClr val="FF0000"/>
                </a:solidFill>
              </a:rPr>
              <a:t>ponavljaju</a:t>
            </a:r>
            <a:endParaRPr lang="en-GB" dirty="0" smtClean="0">
              <a:solidFill>
                <a:srgbClr val="FF0000"/>
              </a:solidFill>
            </a:endParaRPr>
          </a:p>
          <a:p>
            <a:pPr>
              <a:buNone/>
            </a:pP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t>Kako govoriti i ponašati se?</a:t>
            </a:r>
            <a:endParaRPr lang="en-GB" b="1" dirty="0"/>
          </a:p>
        </p:txBody>
      </p:sp>
      <p:sp>
        <p:nvSpPr>
          <p:cNvPr id="3" name="Content Placeholder 2"/>
          <p:cNvSpPr>
            <a:spLocks noGrp="1"/>
          </p:cNvSpPr>
          <p:nvPr>
            <p:ph idx="1"/>
          </p:nvPr>
        </p:nvSpPr>
        <p:spPr/>
        <p:txBody>
          <a:bodyPr>
            <a:normAutofit fontScale="70000" lnSpcReduction="20000"/>
          </a:bodyPr>
          <a:lstStyle/>
          <a:p>
            <a:pPr marL="0" indent="0" algn="just">
              <a:buNone/>
            </a:pPr>
            <a:endParaRPr lang="sr-Latn-CS" sz="1600" dirty="0" smtClean="0"/>
          </a:p>
          <a:p>
            <a:pPr algn="just"/>
            <a:r>
              <a:rPr lang="sr-Latn-CS" sz="2800" dirty="0" smtClean="0"/>
              <a:t>ako ste prekršajni sudija, ne razbijate atome - mora široka publika </a:t>
            </a:r>
            <a:r>
              <a:rPr lang="sr-Latn-CS" sz="2800" dirty="0" smtClean="0">
                <a:solidFill>
                  <a:srgbClr val="FF0000"/>
                </a:solidFill>
              </a:rPr>
              <a:t>da vas razume</a:t>
            </a:r>
          </a:p>
          <a:p>
            <a:pPr marL="0" indent="0" algn="just">
              <a:buNone/>
            </a:pPr>
            <a:endParaRPr lang="sr-Latn-CS" sz="1600" dirty="0" smtClean="0"/>
          </a:p>
          <a:p>
            <a:pPr algn="just"/>
            <a:r>
              <a:rPr lang="sr-Latn-CS" sz="2800" dirty="0" smtClean="0"/>
              <a:t>na pitanje medija da li ste zadovoljni dosadašnjim rezultatima nikada ne odgovarajte sa “</a:t>
            </a:r>
            <a:r>
              <a:rPr lang="sr-Latn-CS" sz="2800" dirty="0" smtClean="0">
                <a:solidFill>
                  <a:srgbClr val="FF0000"/>
                </a:solidFill>
              </a:rPr>
              <a:t>da</a:t>
            </a:r>
            <a:r>
              <a:rPr lang="sr-Latn-CS" sz="2800" dirty="0" smtClean="0"/>
              <a:t>”, “</a:t>
            </a:r>
            <a:r>
              <a:rPr lang="sr-Latn-CS" sz="2800" dirty="0" smtClean="0">
                <a:solidFill>
                  <a:srgbClr val="FF0000"/>
                </a:solidFill>
              </a:rPr>
              <a:t>ne</a:t>
            </a:r>
            <a:r>
              <a:rPr lang="sr-Latn-CS" sz="2800" dirty="0" smtClean="0"/>
              <a:t>” ili </a:t>
            </a:r>
            <a:r>
              <a:rPr lang="sr-Latn-CS" sz="2800" dirty="0" smtClean="0">
                <a:solidFill>
                  <a:srgbClr val="FF0000"/>
                </a:solidFill>
              </a:rPr>
              <a:t>osmehom</a:t>
            </a:r>
            <a:r>
              <a:rPr lang="sr-Latn-CS" sz="2800" dirty="0" smtClean="0"/>
              <a:t> – uvek imajte stav/odgovor</a:t>
            </a:r>
          </a:p>
          <a:p>
            <a:pPr marL="0" indent="0" algn="just">
              <a:buNone/>
            </a:pPr>
            <a:endParaRPr lang="sr-Latn-CS" sz="1600" dirty="0" smtClean="0"/>
          </a:p>
          <a:p>
            <a:pPr algn="just"/>
            <a:r>
              <a:rPr lang="sr-Latn-CS" sz="2800" dirty="0" smtClean="0"/>
              <a:t>ne kočite telo dok nastupate – sve se vidi. Budite prirodni (koliko možete)</a:t>
            </a:r>
          </a:p>
          <a:p>
            <a:pPr marL="0" indent="0" algn="just">
              <a:buNone/>
            </a:pPr>
            <a:endParaRPr lang="sr-Latn-CS" sz="1600" dirty="0" smtClean="0"/>
          </a:p>
          <a:p>
            <a:pPr algn="just"/>
            <a:r>
              <a:rPr lang="sr-Latn-CS" sz="2800" dirty="0" smtClean="0"/>
              <a:t>govorite/nastupate u svoje ime - to niko umesto vas ne može činiti</a:t>
            </a:r>
          </a:p>
          <a:p>
            <a:pPr marL="0" indent="0" algn="just">
              <a:buNone/>
            </a:pPr>
            <a:endParaRPr lang="sr-Latn-CS" sz="1600" dirty="0" smtClean="0"/>
          </a:p>
          <a:p>
            <a:pPr algn="just"/>
            <a:r>
              <a:rPr lang="sr-Latn-CS" sz="2800" dirty="0" smtClean="0"/>
              <a:t>pošteno je to što radite - budite </a:t>
            </a:r>
            <a:r>
              <a:rPr lang="sr-Latn-CS" sz="2800" b="1" dirty="0" smtClean="0"/>
              <a:t>ponosni</a:t>
            </a:r>
            <a:r>
              <a:rPr lang="sr-Latn-CS" sz="2800" dirty="0" smtClean="0"/>
              <a:t>, tako i govorite</a:t>
            </a:r>
          </a:p>
          <a:p>
            <a:pPr algn="just">
              <a:buNone/>
            </a:pPr>
            <a:endParaRPr lang="sr-Latn-CS" sz="2800" dirty="0" smtClean="0"/>
          </a:p>
          <a:p>
            <a:pPr algn="just"/>
            <a:r>
              <a:rPr lang="sr-Latn-CS" sz="2800" dirty="0" smtClean="0"/>
              <a:t>dobra </a:t>
            </a:r>
            <a:r>
              <a:rPr lang="sr-Latn-CS" sz="2800" dirty="0" smtClean="0">
                <a:solidFill>
                  <a:srgbClr val="FF0000"/>
                </a:solidFill>
              </a:rPr>
              <a:t>priprema</a:t>
            </a:r>
            <a:r>
              <a:rPr lang="sr-Latn-CS" sz="2800" dirty="0" smtClean="0"/>
              <a:t> i dobri </a:t>
            </a:r>
            <a:r>
              <a:rPr lang="sr-Latn-CS" sz="2800" dirty="0" smtClean="0">
                <a:solidFill>
                  <a:srgbClr val="FF0000"/>
                </a:solidFill>
              </a:rPr>
              <a:t>primeri</a:t>
            </a:r>
            <a:r>
              <a:rPr lang="sr-Latn-CS" sz="2800" dirty="0" smtClean="0"/>
              <a:t> = </a:t>
            </a:r>
            <a:r>
              <a:rPr lang="sr-Latn-CS" sz="2800" dirty="0" smtClean="0">
                <a:solidFill>
                  <a:srgbClr val="FF0000"/>
                </a:solidFill>
              </a:rPr>
              <a:t>uspeh</a:t>
            </a:r>
            <a:endParaRPr lang="en-US" sz="2800" dirty="0" smtClean="0">
              <a:solidFill>
                <a:srgbClr val="FF0000"/>
              </a:solidFill>
            </a:endParaRPr>
          </a:p>
          <a:p>
            <a:pPr>
              <a:buNone/>
            </a:pP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t>Koja je ovde poruka poslata?</a:t>
            </a:r>
            <a:endParaRPr lang="en-GB" b="1" dirty="0"/>
          </a:p>
        </p:txBody>
      </p:sp>
      <p:sp>
        <p:nvSpPr>
          <p:cNvPr id="3" name="Content Placeholder 2"/>
          <p:cNvSpPr>
            <a:spLocks noGrp="1"/>
          </p:cNvSpPr>
          <p:nvPr>
            <p:ph idx="1"/>
          </p:nvPr>
        </p:nvSpPr>
        <p:spPr/>
        <p:txBody>
          <a:bodyPr/>
          <a:lstStyle/>
          <a:p>
            <a:r>
              <a:rPr lang="en-GB" dirty="0" smtClean="0">
                <a:hlinkClick r:id="rId2"/>
              </a:rPr>
              <a:t>https://www.youtube.com/watch?v=psPv1VrkNuI</a:t>
            </a:r>
            <a:endParaRPr lang="sr-Latn-RS" dirty="0" smtClean="0"/>
          </a:p>
          <a:p>
            <a:pPr>
              <a:buNone/>
            </a:pPr>
            <a:endParaRPr lang="en-GB" dirty="0"/>
          </a:p>
        </p:txBody>
      </p:sp>
      <p:pic>
        <p:nvPicPr>
          <p:cNvPr id="4" name="Picture 3" descr="spetljano.jpg"/>
          <p:cNvPicPr>
            <a:picLocks noChangeAspect="1"/>
          </p:cNvPicPr>
          <p:nvPr/>
        </p:nvPicPr>
        <p:blipFill>
          <a:blip r:embed="rId3"/>
          <a:stretch>
            <a:fillRect/>
          </a:stretch>
        </p:blipFill>
        <p:spPr>
          <a:xfrm>
            <a:off x="1981200" y="2590800"/>
            <a:ext cx="4562475" cy="34194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t>Zapetljani javni jezik:</a:t>
            </a:r>
            <a:endParaRPr lang="en-GB" b="1"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sr-Latn-CS" i="1" dirty="0" smtClean="0">
                <a:effectLst>
                  <a:outerShdw blurRad="38100" dist="38100" dir="2700000" algn="tl">
                    <a:srgbClr val="000000">
                      <a:alpha val="43137"/>
                    </a:srgbClr>
                  </a:outerShdw>
                </a:effectLst>
                <a:latin typeface="+mj-lt"/>
              </a:rPr>
              <a:t>...u otežanim vremenskih uslovima mi smo primorani da divertujemo avione na druge destinacije...   </a:t>
            </a:r>
            <a:r>
              <a:rPr lang="sr-Latn-CS" i="1" dirty="0" smtClean="0">
                <a:latin typeface="+mj-lt"/>
              </a:rPr>
              <a:t>(</a:t>
            </a:r>
            <a:r>
              <a:rPr lang="sr-Latn-CS" i="1" dirty="0" smtClean="0">
                <a:solidFill>
                  <a:srgbClr val="FF9900"/>
                </a:solidFill>
                <a:latin typeface="+mj-lt"/>
              </a:rPr>
              <a:t>pilot</a:t>
            </a:r>
            <a:r>
              <a:rPr lang="sr-Latn-CS" i="1" dirty="0" smtClean="0">
                <a:latin typeface="+mj-lt"/>
              </a:rPr>
              <a:t> JAT-a o problemima s maglom)</a:t>
            </a:r>
          </a:p>
          <a:p>
            <a:pPr>
              <a:lnSpc>
                <a:spcPct val="120000"/>
              </a:lnSpc>
            </a:pPr>
            <a:endParaRPr lang="sr-Latn-CS" i="1" dirty="0" smtClean="0">
              <a:latin typeface="+mj-lt"/>
            </a:endParaRPr>
          </a:p>
          <a:p>
            <a:pPr algn="just">
              <a:lnSpc>
                <a:spcPct val="120000"/>
              </a:lnSpc>
            </a:pPr>
            <a:r>
              <a:rPr lang="sr-Latn-CS" i="1" dirty="0" smtClean="0">
                <a:effectLst>
                  <a:outerShdw blurRad="38100" dist="38100" dir="2700000" algn="tl">
                    <a:srgbClr val="000000">
                      <a:alpha val="43137"/>
                    </a:srgbClr>
                  </a:outerShdw>
                </a:effectLst>
                <a:latin typeface="+mj-lt"/>
              </a:rPr>
              <a:t>...dete je u našu zdravstvenu ustanovu primljeno u febrilnom stanju sa indikovanim povredama levog femura...      </a:t>
            </a:r>
            <a:r>
              <a:rPr lang="sr-Latn-CS" i="1" dirty="0" smtClean="0">
                <a:latin typeface="+mj-lt"/>
              </a:rPr>
              <a:t>(</a:t>
            </a:r>
            <a:r>
              <a:rPr lang="sr-Latn-CS" i="1" dirty="0" smtClean="0">
                <a:solidFill>
                  <a:srgbClr val="FF9900"/>
                </a:solidFill>
                <a:latin typeface="+mj-lt"/>
              </a:rPr>
              <a:t>doktor</a:t>
            </a:r>
            <a:r>
              <a:rPr lang="sr-Latn-CS" i="1" dirty="0" smtClean="0">
                <a:latin typeface="+mj-lt"/>
              </a:rPr>
              <a:t> o žrtvi saobraćajke)</a:t>
            </a:r>
          </a:p>
          <a:p>
            <a:pPr marL="0" indent="0">
              <a:lnSpc>
                <a:spcPct val="120000"/>
              </a:lnSpc>
              <a:buNone/>
            </a:pPr>
            <a:endParaRPr lang="sr-Latn-CS" i="1" dirty="0" smtClean="0">
              <a:latin typeface="+mj-lt"/>
            </a:endParaRPr>
          </a:p>
          <a:p>
            <a:pPr algn="just">
              <a:lnSpc>
                <a:spcPct val="120000"/>
              </a:lnSpc>
            </a:pPr>
            <a:r>
              <a:rPr lang="sr-Latn-CS" i="1" dirty="0" smtClean="0">
                <a:effectLst>
                  <a:outerShdw blurRad="38100" dist="38100" dir="2700000" algn="tl">
                    <a:srgbClr val="000000">
                      <a:alpha val="43137"/>
                    </a:srgbClr>
                  </a:outerShdw>
                </a:effectLst>
                <a:latin typeface="+mj-lt"/>
              </a:rPr>
              <a:t>...rebalansom budžeta u poslednjem kvartalu ove godine obezbedićemo subvencije za određene kategorije stanovništva... </a:t>
            </a:r>
          </a:p>
          <a:p>
            <a:pPr marL="0" indent="0" algn="just">
              <a:lnSpc>
                <a:spcPct val="120000"/>
              </a:lnSpc>
              <a:buNone/>
            </a:pPr>
            <a:r>
              <a:rPr lang="sr-Latn-CS" i="1" dirty="0" smtClean="0">
                <a:effectLst>
                  <a:outerShdw blurRad="38100" dist="38100" dir="2700000" algn="tl">
                    <a:srgbClr val="000000">
                      <a:alpha val="43137"/>
                    </a:srgbClr>
                  </a:outerShdw>
                </a:effectLst>
                <a:latin typeface="+mj-lt"/>
              </a:rPr>
              <a:t>					</a:t>
            </a:r>
            <a:r>
              <a:rPr lang="sr-Latn-CS" i="1" dirty="0" smtClean="0">
                <a:latin typeface="+mj-lt"/>
              </a:rPr>
              <a:t>(</a:t>
            </a:r>
            <a:r>
              <a:rPr lang="sr-Latn-CS" i="1" dirty="0" smtClean="0">
                <a:solidFill>
                  <a:srgbClr val="FF9900"/>
                </a:solidFill>
                <a:latin typeface="+mj-lt"/>
              </a:rPr>
              <a:t>poslanik</a:t>
            </a:r>
            <a:r>
              <a:rPr lang="sr-Latn-CS" i="1" dirty="0" smtClean="0">
                <a:latin typeface="+mj-lt"/>
              </a:rPr>
              <a:t> u Skupštini Srbije)</a:t>
            </a:r>
          </a:p>
          <a:p>
            <a:pPr>
              <a:lnSpc>
                <a:spcPct val="120000"/>
              </a:lnSpc>
            </a:pPr>
            <a:endParaRPr lang="sr-Latn-CS" i="1" dirty="0" smtClean="0">
              <a:latin typeface="+mj-lt"/>
            </a:endParaRPr>
          </a:p>
          <a:p>
            <a:pPr algn="just">
              <a:lnSpc>
                <a:spcPct val="120000"/>
              </a:lnSpc>
            </a:pPr>
            <a:r>
              <a:rPr lang="sr-Latn-CS" i="1" dirty="0" smtClean="0">
                <a:effectLst>
                  <a:outerShdw blurRad="38100" dist="38100" dir="2700000" algn="tl">
                    <a:srgbClr val="000000">
                      <a:alpha val="43137"/>
                    </a:srgbClr>
                  </a:outerShdw>
                </a:effectLst>
                <a:latin typeface="+mj-lt"/>
              </a:rPr>
              <a:t>...aktuelni zakon se ne primenjuje, a evropski standardi sprovode se samo formalno čime se ne štite prava potrošača. Formalno se primenjuju odredbe zakona koje se odnose na nevladine organizacije potrošača, čime se potrošači dovode u neravnopravan položaj na tržištu... </a:t>
            </a:r>
            <a:r>
              <a:rPr lang="sr-Latn-CS" i="1" dirty="0" smtClean="0">
                <a:latin typeface="+mj-lt"/>
              </a:rPr>
              <a:t>(</a:t>
            </a:r>
            <a:r>
              <a:rPr lang="sr-Latn-CS" i="1" dirty="0" smtClean="0">
                <a:solidFill>
                  <a:srgbClr val="FF9900"/>
                </a:solidFill>
                <a:latin typeface="+mj-lt"/>
              </a:rPr>
              <a:t>predstavnik</a:t>
            </a:r>
            <a:r>
              <a:rPr lang="sr-Latn-CS" i="1" dirty="0" smtClean="0">
                <a:latin typeface="+mj-lt"/>
              </a:rPr>
              <a:t> udruženja potrošača)</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smtClean="0"/>
              <a:t>Jasna poruka – to je ključ</a:t>
            </a:r>
            <a:endParaRPr lang="en-GB" b="1" dirty="0"/>
          </a:p>
        </p:txBody>
      </p:sp>
      <p:sp>
        <p:nvSpPr>
          <p:cNvPr id="3" name="Content Placeholder 2"/>
          <p:cNvSpPr>
            <a:spLocks noGrp="1"/>
          </p:cNvSpPr>
          <p:nvPr>
            <p:ph idx="1"/>
          </p:nvPr>
        </p:nvSpPr>
        <p:spPr/>
        <p:txBody>
          <a:bodyPr>
            <a:normAutofit/>
          </a:bodyPr>
          <a:lstStyle/>
          <a:p>
            <a:r>
              <a:rPr lang="en-US" dirty="0" smtClean="0"/>
              <a:t>J</a:t>
            </a:r>
            <a:r>
              <a:rPr lang="sr-Latn-RS" dirty="0" smtClean="0"/>
              <a:t>edan lenjivac je upitao sveštenika: “</a:t>
            </a:r>
            <a:r>
              <a:rPr lang="sr-Latn-RS" dirty="0" smtClean="0">
                <a:solidFill>
                  <a:srgbClr val="FF0000"/>
                </a:solidFill>
              </a:rPr>
              <a:t>O čemu se radi u Bibliji</a:t>
            </a:r>
            <a:r>
              <a:rPr lang="sr-Latn-RS" dirty="0" smtClean="0"/>
              <a:t>, mrzi me da je celu pročitam?” Sveštenik je odgovorio: “Mogu da ti odgovorim u jednoj rečenici. “Ne čini drugome što ne želiš da čine tebi - ostalo su komentari”.</a:t>
            </a:r>
            <a:endParaRPr lang="sr-Latn-RS" dirty="0" smtClean="0">
              <a:solidFill>
                <a:srgbClr val="FF0000"/>
              </a:solidFill>
            </a:endParaRPr>
          </a:p>
          <a:p>
            <a:r>
              <a:rPr lang="sr-Latn-RS" dirty="0" smtClean="0"/>
              <a:t>A, </a:t>
            </a:r>
            <a:r>
              <a:rPr lang="sr-Latn-RS" dirty="0" smtClean="0">
                <a:solidFill>
                  <a:srgbClr val="FF0000"/>
                </a:solidFill>
              </a:rPr>
              <a:t>o čemu se radi</a:t>
            </a:r>
            <a:r>
              <a:rPr lang="sr-Latn-RS" dirty="0" smtClean="0"/>
              <a:t> u novom Zakonu o radu? U Pravilniku o sistematizaciji radnih mesta? U poslednjem zahtevu za promenu Ustava? U čemu je suština </a:t>
            </a:r>
            <a:r>
              <a:rPr lang="sr-Latn-RS" dirty="0" smtClean="0"/>
              <a:t>prekršajnog </a:t>
            </a:r>
            <a:r>
              <a:rPr lang="sr-Latn-RS" dirty="0" smtClean="0"/>
              <a:t>naloga?</a:t>
            </a:r>
          </a:p>
          <a:p>
            <a:r>
              <a:rPr lang="sr-Latn-RS" dirty="0" smtClean="0"/>
              <a:t>Imate li dobre </a:t>
            </a:r>
            <a:r>
              <a:rPr lang="sr-Latn-RS" dirty="0" smtClean="0">
                <a:solidFill>
                  <a:srgbClr val="FF0000"/>
                </a:solidFill>
              </a:rPr>
              <a:t>odgovore</a:t>
            </a:r>
            <a:r>
              <a:rPr lang="sr-Latn-RS" dirty="0" smtClean="0"/>
              <a:t> – </a:t>
            </a:r>
            <a:r>
              <a:rPr lang="sr-Latn-RS" dirty="0" smtClean="0">
                <a:solidFill>
                  <a:srgbClr val="FF0000"/>
                </a:solidFill>
              </a:rPr>
              <a:t>po(r)uke</a:t>
            </a:r>
            <a:r>
              <a:rPr lang="sr-Latn-RS" dirty="0" smtClean="0"/>
              <a:t>?</a:t>
            </a:r>
          </a:p>
          <a:p>
            <a:pPr>
              <a:buNone/>
            </a:pPr>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358</TotalTime>
  <Words>1282</Words>
  <Application>Microsoft Office PowerPoint</Application>
  <PresentationFormat>On-screen Show (4:3)</PresentationFormat>
  <Paragraphs>139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PR prekršajnih sudova u Srbiji</vt:lpstr>
      <vt:lpstr>Kako komuniciramo</vt:lpstr>
      <vt:lpstr>Vežbajte da...</vt:lpstr>
      <vt:lpstr>Osnovna pravila – važno!</vt:lpstr>
      <vt:lpstr>Kako kreiramo poruke?</vt:lpstr>
      <vt:lpstr>Kako govoriti i ponašati se?</vt:lpstr>
      <vt:lpstr>Koja je ovde poruka poslata?</vt:lpstr>
      <vt:lpstr>Zapetljani javni jezik:</vt:lpstr>
      <vt:lpstr>Jasna poruka – to je ključ</vt:lpstr>
      <vt:lpstr>Odličan primer jasne poruke</vt:lpstr>
      <vt:lpstr>Koristite ono što imate</vt:lpstr>
      <vt:lpstr>Oblačenje</vt:lpstr>
      <vt:lpstr>Vežba</vt:lpstr>
      <vt:lpstr>PR prekršajnih sudova u Srbiji</vt:lpstr>
      <vt:lpstr>Trebalo bi da gradite novi imidž</vt:lpstr>
      <vt:lpstr>Dobar primer odnosa s javnošću</vt:lpstr>
      <vt:lpstr>Potrebno je da menjate navike</vt:lpstr>
      <vt:lpstr>Svakako izbegavajte</vt:lpstr>
      <vt:lpstr>Krenite u susret medijima</vt:lpstr>
      <vt:lpstr>Zašto je važno doći do RTS-a</vt:lpstr>
      <vt:lpstr>Internet je uticajan medij</vt:lpstr>
      <vt:lpstr>Poznati na Tviteru</vt:lpstr>
      <vt:lpstr>Primer – januar, 2015.</vt:lpstr>
      <vt:lpstr>Verodostojnost i uverljivost</vt:lpstr>
      <vt:lpstr>Vežba</vt:lpstr>
      <vt:lpstr>Hvala i sa srećom!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 prekršajnih sudova u Srbiji</dc:title>
  <dc:creator>Srdjan</dc:creator>
  <cp:lastModifiedBy>Srdjan</cp:lastModifiedBy>
  <cp:revision>82</cp:revision>
  <dcterms:created xsi:type="dcterms:W3CDTF">2015-01-18T20:21:11Z</dcterms:created>
  <dcterms:modified xsi:type="dcterms:W3CDTF">2015-02-27T07:49:14Z</dcterms:modified>
</cp:coreProperties>
</file>