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92" r:id="rId2"/>
    <p:sldId id="258" r:id="rId3"/>
    <p:sldId id="269" r:id="rId4"/>
    <p:sldId id="298" r:id="rId5"/>
    <p:sldId id="299" r:id="rId6"/>
    <p:sldId id="272" r:id="rId7"/>
    <p:sldId id="297" r:id="rId8"/>
    <p:sldId id="295" r:id="rId9"/>
    <p:sldId id="301" r:id="rId10"/>
    <p:sldId id="303" r:id="rId11"/>
    <p:sldId id="304" r:id="rId12"/>
    <p:sldId id="300" r:id="rId13"/>
    <p:sldId id="274" r:id="rId14"/>
    <p:sldId id="305" r:id="rId15"/>
    <p:sldId id="306" r:id="rId16"/>
    <p:sldId id="275" r:id="rId17"/>
    <p:sldId id="307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54381C"/>
    <a:srgbClr val="A50021"/>
    <a:srgbClr val="FFFFA3"/>
    <a:srgbClr val="E6E6C4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93" autoAdjust="0"/>
    <p:restoredTop sz="95057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5A6E0-83BE-40F8-97FF-352A41060F24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64560-56F4-4C22-8E07-9D1B6307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21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B93F-E9B0-42E1-99AD-DAE13C9792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217B4-8C4F-4F5B-BE76-D174DCFDB3F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5141E-012B-4E0E-967A-E29BC875F9A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7953D-8D6A-448F-BC2C-6CCF23516B5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CBF2A-53AF-42A2-BD45-35F020F4F09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F0D0-0472-44BF-B48A-0878957D83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5242-05A9-43D4-809A-13E8B98A9FC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9A0E1-462E-4E28-AC6B-C671C6033D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98C37-BE41-4AE2-A64F-0EC58EA1D5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6E22D-B2CB-43F7-B551-DAE26A4AFE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BF549-9120-4A29-AE0C-3B51542E07F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BCB3D7B-6E2F-49C9-BBA6-6F8E3FDB7DD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60" y="77189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4680520"/>
          </a:xfrm>
        </p:spPr>
        <p:txBody>
          <a:bodyPr/>
          <a:lstStyle/>
          <a:p>
            <a:r>
              <a:rPr lang="en-US" b="1" dirty="0" err="1" smtClean="0"/>
              <a:t>Начело</a:t>
            </a:r>
            <a:r>
              <a:rPr lang="en-US" b="1" dirty="0" smtClean="0"/>
              <a:t> </a:t>
            </a:r>
            <a:r>
              <a:rPr lang="en-US" b="1" dirty="0" err="1" smtClean="0"/>
              <a:t>забране</a:t>
            </a:r>
            <a:r>
              <a:rPr lang="en-US" b="1" dirty="0" smtClean="0"/>
              <a:t> </a:t>
            </a:r>
            <a:r>
              <a:rPr lang="en-US" b="1" dirty="0" err="1" smtClean="0"/>
              <a:t>протеривања</a:t>
            </a:r>
            <a:r>
              <a:rPr lang="en-US" b="1" dirty="0" smtClean="0"/>
              <a:t> и </a:t>
            </a:r>
            <a:r>
              <a:rPr lang="en-US" b="1" dirty="0" err="1" smtClean="0"/>
              <a:t>враћања</a:t>
            </a:r>
            <a:r>
              <a:rPr lang="en-US" dirty="0" smtClean="0"/>
              <a:t>    ( non-</a:t>
            </a:r>
            <a:r>
              <a:rPr lang="en-US" dirty="0" err="1" smtClean="0"/>
              <a:t>refoulement</a:t>
            </a:r>
            <a:r>
              <a:rPr lang="en-US" dirty="0" smtClean="0"/>
              <a:t> )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3200" dirty="0" smtClean="0"/>
              <a:t>мр Каменко Козарски, председник прекршајног суда у Новом Саду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1143000"/>
          </a:xfrm>
        </p:spPr>
        <p:txBody>
          <a:bodyPr/>
          <a:lstStyle/>
          <a:p>
            <a:r>
              <a:rPr lang="sr-Cyrl-RS" sz="1800" b="1" dirty="0">
                <a:latin typeface="Verdana" pitchFamily="34" charset="0"/>
              </a:rPr>
              <a:t> </a:t>
            </a:r>
            <a:r>
              <a:rPr lang="sr-Cyrl-RS" sz="3600" dirty="0"/>
              <a:t>САВЕТ ЕВРОПЕ </a:t>
            </a:r>
            <a:endParaRPr lang="en-US" sz="3600" dirty="0" smtClean="0">
              <a:latin typeface="Calibri" pitchFamily="34" charset="0"/>
            </a:endParaRPr>
          </a:p>
        </p:txBody>
      </p:sp>
      <p:sp>
        <p:nvSpPr>
          <p:cNvPr id="8196" name="Content Placeholder 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600" b="1" dirty="0" smtClean="0">
              <a:latin typeface="Verdana" pitchFamily="34" charset="0"/>
            </a:endParaRPr>
          </a:p>
          <a:p>
            <a:pPr marL="0" indent="0">
              <a:buFontTx/>
              <a:buNone/>
              <a:defRPr/>
            </a:pPr>
            <a:endParaRPr lang="sr-Cyrl-RS" sz="400" b="1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sr-Cyrl-RS" sz="400" b="1" dirty="0" smtClean="0">
              <a:latin typeface="Verdana" pitchFamily="34" charset="0"/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r-Cyrl-RS" sz="2400" dirty="0" smtClean="0"/>
              <a:t>Европска конвенција за заштиту људских права и основних слобода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r-Cyrl-RS" sz="2400" dirty="0" smtClean="0"/>
              <a:t>Конвенција Савета Европе о борби против трговине људима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r-Cyrl-RS" sz="2400" dirty="0" smtClean="0"/>
              <a:t>Конвенција Савета Европе о спречавању и борби против насиља над женама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sr-Cyrl-RS" sz="2400" dirty="0" smtClean="0"/>
              <a:t>Конвенција Савета Европе о спречавању мучења, нечовечних или понижавајућих поступања или кажњавања</a:t>
            </a:r>
          </a:p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1143000"/>
          </a:xfrm>
        </p:spPr>
        <p:txBody>
          <a:bodyPr/>
          <a:lstStyle/>
          <a:p>
            <a:pPr algn="r"/>
            <a:r>
              <a:rPr lang="sr-Cyrl-RS" sz="3600" dirty="0"/>
              <a:t>НАЦИОНАЛНИ ПРАВНИ ОКВИР</a:t>
            </a:r>
            <a:br>
              <a:rPr lang="sr-Cyrl-RS" sz="3600" dirty="0"/>
            </a:br>
            <a:endParaRPr lang="en-US" sz="3600" dirty="0" smtClean="0">
              <a:latin typeface="Calibri" pitchFamily="34" charset="0"/>
            </a:endParaRPr>
          </a:p>
        </p:txBody>
      </p:sp>
      <p:sp>
        <p:nvSpPr>
          <p:cNvPr id="8196" name="Content Placeholder 1"/>
          <p:cNvSpPr>
            <a:spLocks noGrp="1"/>
          </p:cNvSpPr>
          <p:nvPr>
            <p:ph idx="1"/>
          </p:nvPr>
        </p:nvSpPr>
        <p:spPr>
          <a:xfrm>
            <a:off x="1187624" y="1844824"/>
            <a:ext cx="7581528" cy="4752527"/>
          </a:xfrm>
        </p:spPr>
        <p:txBody>
          <a:bodyPr/>
          <a:lstStyle/>
          <a:p>
            <a:pPr>
              <a:buFontTx/>
              <a:buNone/>
            </a:pPr>
            <a:r>
              <a:rPr lang="sr-Cyrl-RS" dirty="0" smtClean="0"/>
              <a:t>      </a:t>
            </a:r>
            <a:endParaRPr lang="sr-Cyrl-RS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Устав</a:t>
            </a:r>
            <a:r>
              <a:rPr lang="en-US" sz="2300" dirty="0" smtClean="0"/>
              <a:t> </a:t>
            </a:r>
            <a:r>
              <a:rPr lang="en-US" sz="2300" dirty="0" err="1" smtClean="0"/>
              <a:t>Републике</a:t>
            </a:r>
            <a:r>
              <a:rPr lang="en-US" sz="2300" dirty="0" smtClean="0"/>
              <a:t> </a:t>
            </a:r>
            <a:r>
              <a:rPr lang="en-US" sz="2300" dirty="0" err="1" smtClean="0"/>
              <a:t>Србије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Закон</a:t>
            </a:r>
            <a:r>
              <a:rPr lang="en-US" sz="2300" dirty="0" smtClean="0"/>
              <a:t> о </a:t>
            </a:r>
            <a:r>
              <a:rPr lang="en-US" sz="2300" dirty="0" err="1" smtClean="0"/>
              <a:t>странцима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Закон</a:t>
            </a:r>
            <a:r>
              <a:rPr lang="en-US" sz="2300" dirty="0" smtClean="0"/>
              <a:t> о </a:t>
            </a:r>
            <a:r>
              <a:rPr lang="en-US" sz="2300" dirty="0" err="1" smtClean="0"/>
              <a:t>заштити</a:t>
            </a:r>
            <a:r>
              <a:rPr lang="en-US" sz="2300" dirty="0" smtClean="0"/>
              <a:t> </a:t>
            </a:r>
            <a:r>
              <a:rPr lang="en-US" sz="2300" dirty="0" err="1" smtClean="0"/>
              <a:t>државне</a:t>
            </a:r>
            <a:r>
              <a:rPr lang="en-US" sz="2300" dirty="0" smtClean="0"/>
              <a:t> </a:t>
            </a:r>
            <a:r>
              <a:rPr lang="en-US" sz="2300" dirty="0" err="1" smtClean="0"/>
              <a:t>границе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Закон</a:t>
            </a:r>
            <a:r>
              <a:rPr lang="en-US" sz="2300" dirty="0" smtClean="0"/>
              <a:t> о </a:t>
            </a:r>
            <a:r>
              <a:rPr lang="en-US" sz="2300" dirty="0" err="1" smtClean="0"/>
              <a:t>азилу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Закон</a:t>
            </a:r>
            <a:r>
              <a:rPr lang="en-US" sz="2300" dirty="0" smtClean="0"/>
              <a:t> о </a:t>
            </a:r>
            <a:r>
              <a:rPr lang="en-US" sz="2300" dirty="0" err="1" smtClean="0"/>
              <a:t>управљању</a:t>
            </a:r>
            <a:r>
              <a:rPr lang="en-US" sz="2300" dirty="0" smtClean="0"/>
              <a:t> </a:t>
            </a:r>
            <a:r>
              <a:rPr lang="en-US" sz="2300" dirty="0" err="1" smtClean="0"/>
              <a:t>миграцијама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Закон</a:t>
            </a:r>
            <a:r>
              <a:rPr lang="en-US" sz="2300" dirty="0" smtClean="0"/>
              <a:t> о </a:t>
            </a:r>
            <a:r>
              <a:rPr lang="en-US" sz="2300" dirty="0" err="1" smtClean="0"/>
              <a:t>избеглицама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Закон</a:t>
            </a:r>
            <a:r>
              <a:rPr lang="en-US" sz="2300" dirty="0" smtClean="0"/>
              <a:t> о </a:t>
            </a:r>
            <a:r>
              <a:rPr lang="en-US" sz="2300" dirty="0" err="1" smtClean="0"/>
              <a:t>полицији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Закон</a:t>
            </a:r>
            <a:r>
              <a:rPr lang="en-US" sz="2300" dirty="0" smtClean="0"/>
              <a:t> о </a:t>
            </a:r>
            <a:r>
              <a:rPr lang="en-US" sz="2300" dirty="0" err="1" smtClean="0"/>
              <a:t>прекршајима</a:t>
            </a:r>
            <a:endParaRPr lang="en-US" sz="23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/>
              <a:t>Споразуми</a:t>
            </a:r>
            <a:r>
              <a:rPr lang="en-US" sz="2300" dirty="0" smtClean="0"/>
              <a:t> о </a:t>
            </a:r>
            <a:r>
              <a:rPr lang="en-US" sz="2300" dirty="0" err="1" smtClean="0"/>
              <a:t>реадмисији</a:t>
            </a:r>
            <a:endParaRPr lang="en-US" sz="23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1143000"/>
          </a:xfrm>
        </p:spPr>
        <p:txBody>
          <a:bodyPr/>
          <a:lstStyle/>
          <a:p>
            <a:pPr algn="r"/>
            <a:r>
              <a:rPr lang="en-US" sz="2800" dirty="0" err="1"/>
              <a:t>Начело</a:t>
            </a:r>
            <a:r>
              <a:rPr lang="en-US" sz="2800" dirty="0"/>
              <a:t> </a:t>
            </a:r>
            <a:r>
              <a:rPr lang="en-US" sz="2800" dirty="0" err="1"/>
              <a:t>забране</a:t>
            </a:r>
            <a:r>
              <a:rPr lang="en-US" sz="2800" dirty="0"/>
              <a:t> </a:t>
            </a:r>
            <a:r>
              <a:rPr lang="en-US" sz="2800" dirty="0" err="1"/>
              <a:t>протеривања</a:t>
            </a:r>
            <a:r>
              <a:rPr lang="en-US" sz="2800" dirty="0"/>
              <a:t> и </a:t>
            </a:r>
            <a:r>
              <a:rPr lang="en-US" sz="2800" dirty="0" err="1"/>
              <a:t>враћања</a:t>
            </a: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8196" name="Content Placeholder 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0" indent="0" algn="just">
              <a:buFontTx/>
              <a:buNone/>
            </a:pPr>
            <a:endParaRPr lang="sr-Cyrl-RS" dirty="0"/>
          </a:p>
          <a:p>
            <a:pPr marL="0" indent="0" algn="just">
              <a:buFontTx/>
              <a:buNone/>
            </a:pPr>
            <a:r>
              <a:rPr lang="en-US" sz="2000" dirty="0" smtClean="0"/>
              <a:t>( non-</a:t>
            </a:r>
            <a:r>
              <a:rPr lang="en-US" sz="2000" dirty="0" err="1" smtClean="0"/>
              <a:t>refoulement</a:t>
            </a:r>
            <a:r>
              <a:rPr lang="en-US" sz="2000" dirty="0" smtClean="0"/>
              <a:t> ) </a:t>
            </a:r>
            <a:r>
              <a:rPr lang="en-US" sz="2000" dirty="0" err="1" smtClean="0"/>
              <a:t>подразумева</a:t>
            </a:r>
            <a:r>
              <a:rPr lang="en-US" sz="2000" dirty="0" smtClean="0"/>
              <a:t> </a:t>
            </a:r>
            <a:r>
              <a:rPr lang="en-US" sz="2000" dirty="0" err="1" smtClean="0"/>
              <a:t>то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ниједна</a:t>
            </a:r>
            <a:r>
              <a:rPr lang="en-US" sz="2000" dirty="0" smtClean="0"/>
              <a:t> </a:t>
            </a:r>
            <a:r>
              <a:rPr lang="en-US" sz="2000" dirty="0" err="1" smtClean="0"/>
              <a:t>држава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не</a:t>
            </a:r>
            <a:r>
              <a:rPr lang="en-US" sz="2000" dirty="0" smtClean="0"/>
              <a:t> </a:t>
            </a:r>
            <a:r>
              <a:rPr lang="en-US" sz="2000" dirty="0" err="1" smtClean="0"/>
              <a:t>сме</a:t>
            </a:r>
            <a:r>
              <a:rPr lang="en-US" sz="2000" dirty="0" smtClean="0"/>
              <a:t> </a:t>
            </a:r>
            <a:r>
              <a:rPr lang="en-US" sz="2000" dirty="0" err="1" smtClean="0"/>
              <a:t>удаљити</a:t>
            </a:r>
            <a:r>
              <a:rPr lang="en-US" sz="2000" dirty="0" smtClean="0"/>
              <a:t> </a:t>
            </a:r>
            <a:r>
              <a:rPr lang="en-US" sz="2000" dirty="0" err="1" smtClean="0"/>
              <a:t>избеглицу</a:t>
            </a:r>
            <a:r>
              <a:rPr lang="en-US" sz="2000" dirty="0" smtClean="0"/>
              <a:t> у </a:t>
            </a:r>
            <a:r>
              <a:rPr lang="en-US" sz="2000" dirty="0" err="1" smtClean="0"/>
              <a:t>државу</a:t>
            </a:r>
            <a:r>
              <a:rPr lang="en-US" sz="2000" dirty="0" smtClean="0"/>
              <a:t> у </a:t>
            </a:r>
            <a:r>
              <a:rPr lang="en-US" sz="2000" dirty="0" err="1" smtClean="0"/>
              <a:t>којој</a:t>
            </a:r>
            <a:r>
              <a:rPr lang="en-US" sz="2000" dirty="0" smtClean="0"/>
              <a:t> </a:t>
            </a:r>
            <a:r>
              <a:rPr lang="en-US" sz="2000" dirty="0" err="1" smtClean="0"/>
              <a:t>јој</a:t>
            </a:r>
            <a:r>
              <a:rPr lang="en-US" sz="2000" dirty="0" smtClean="0"/>
              <a:t> </a:t>
            </a:r>
            <a:r>
              <a:rPr lang="en-US" sz="2000" dirty="0" err="1" smtClean="0"/>
              <a:t>прети</a:t>
            </a:r>
            <a:r>
              <a:rPr lang="en-US" sz="2000" dirty="0" smtClean="0"/>
              <a:t> </a:t>
            </a:r>
            <a:r>
              <a:rPr lang="en-US" sz="2000" dirty="0" err="1" smtClean="0"/>
              <a:t>прогон</a:t>
            </a:r>
            <a:r>
              <a:rPr lang="en-US" sz="2000" dirty="0" smtClean="0"/>
              <a:t> </a:t>
            </a:r>
            <a:r>
              <a:rPr lang="en-US" sz="2000" dirty="0" err="1" smtClean="0"/>
              <a:t>или</a:t>
            </a:r>
            <a:r>
              <a:rPr lang="en-US" sz="2000" dirty="0" smtClean="0"/>
              <a:t> </a:t>
            </a:r>
            <a:r>
              <a:rPr lang="en-US" sz="2000" dirty="0" err="1" smtClean="0"/>
              <a:t>стварна</a:t>
            </a:r>
            <a:r>
              <a:rPr lang="en-US" sz="2000" dirty="0" smtClean="0"/>
              <a:t> </a:t>
            </a:r>
            <a:r>
              <a:rPr lang="en-US" sz="2000" dirty="0" err="1" smtClean="0"/>
              <a:t>опасност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озбиљног</a:t>
            </a:r>
            <a:r>
              <a:rPr lang="en-US" sz="2000" dirty="0" smtClean="0"/>
              <a:t> </a:t>
            </a:r>
            <a:r>
              <a:rPr lang="en-US" sz="2000" dirty="0" err="1" smtClean="0"/>
              <a:t>кршења</a:t>
            </a:r>
            <a:r>
              <a:rPr lang="en-US" sz="2000" dirty="0" smtClean="0"/>
              <a:t> </a:t>
            </a:r>
            <a:r>
              <a:rPr lang="en-US" sz="2000" dirty="0" err="1" smtClean="0"/>
              <a:t>људских</a:t>
            </a:r>
            <a:r>
              <a:rPr lang="en-US" sz="2000" dirty="0" smtClean="0"/>
              <a:t> </a:t>
            </a:r>
            <a:r>
              <a:rPr lang="en-US" sz="2000" dirty="0" err="1" smtClean="0"/>
              <a:t>права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или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даљег</a:t>
            </a:r>
            <a:r>
              <a:rPr lang="en-US" sz="2000" dirty="0" smtClean="0"/>
              <a:t> </a:t>
            </a:r>
            <a:r>
              <a:rPr lang="en-US" sz="2000" dirty="0" err="1" smtClean="0"/>
              <a:t>удаљења</a:t>
            </a:r>
            <a:r>
              <a:rPr lang="en-US" sz="2000" dirty="0" smtClean="0"/>
              <a:t> у </a:t>
            </a:r>
            <a:r>
              <a:rPr lang="en-US" sz="2000" dirty="0" err="1" smtClean="0"/>
              <a:t>трећу</a:t>
            </a:r>
            <a:r>
              <a:rPr lang="en-US" sz="2000" dirty="0" smtClean="0"/>
              <a:t> </a:t>
            </a:r>
            <a:r>
              <a:rPr lang="en-US" sz="2000" dirty="0" err="1" smtClean="0"/>
              <a:t>државу</a:t>
            </a:r>
            <a:r>
              <a:rPr lang="en-US" sz="2000" dirty="0" smtClean="0"/>
              <a:t> </a:t>
            </a:r>
            <a:r>
              <a:rPr lang="en-US" sz="2000" dirty="0" err="1" smtClean="0"/>
              <a:t>где</a:t>
            </a:r>
            <a:r>
              <a:rPr lang="en-US" sz="2000" dirty="0" smtClean="0"/>
              <a:t> </a:t>
            </a:r>
            <a:r>
              <a:rPr lang="en-US" sz="2000" dirty="0" err="1" smtClean="0"/>
              <a:t>би</a:t>
            </a:r>
            <a:r>
              <a:rPr lang="en-US" sz="2000" dirty="0" smtClean="0"/>
              <a:t> </a:t>
            </a:r>
            <a:r>
              <a:rPr lang="en-US" sz="2000" dirty="0" err="1" smtClean="0"/>
              <a:t>избеглица</a:t>
            </a:r>
            <a:r>
              <a:rPr lang="en-US" sz="2000" dirty="0" smtClean="0"/>
              <a:t> </a:t>
            </a:r>
            <a:r>
              <a:rPr lang="en-US" sz="2000" dirty="0" err="1" smtClean="0"/>
              <a:t>био</a:t>
            </a:r>
            <a:r>
              <a:rPr lang="en-US" sz="2000" dirty="0" smtClean="0"/>
              <a:t> </a:t>
            </a:r>
            <a:r>
              <a:rPr lang="en-US" sz="2000" dirty="0" err="1" smtClean="0"/>
              <a:t>изложен</a:t>
            </a:r>
            <a:r>
              <a:rPr lang="en-US" sz="2000" dirty="0" smtClean="0"/>
              <a:t> </a:t>
            </a:r>
            <a:r>
              <a:rPr lang="en-US" sz="2000" dirty="0" err="1" smtClean="0"/>
              <a:t>таквим</a:t>
            </a:r>
            <a:r>
              <a:rPr lang="en-US" sz="2000" dirty="0" smtClean="0"/>
              <a:t> </a:t>
            </a:r>
            <a:r>
              <a:rPr lang="en-US" sz="2000" dirty="0" err="1" smtClean="0"/>
              <a:t>претњама</a:t>
            </a:r>
            <a:r>
              <a:rPr lang="sr-Cyrl-RS" sz="2000" dirty="0" smtClean="0"/>
              <a:t> </a:t>
            </a:r>
            <a:r>
              <a:rPr lang="en-US" sz="2000" dirty="0" smtClean="0"/>
              <a:t>и у </a:t>
            </a:r>
            <a:r>
              <a:rPr lang="en-US" sz="2000" dirty="0" err="1" smtClean="0"/>
              <a:t>којој</a:t>
            </a:r>
            <a:r>
              <a:rPr lang="en-US" sz="2000" dirty="0" smtClean="0"/>
              <a:t> </a:t>
            </a:r>
            <a:r>
              <a:rPr lang="en-US" sz="2000" dirty="0" err="1" smtClean="0"/>
              <a:t>постоји</a:t>
            </a:r>
            <a:r>
              <a:rPr lang="en-US" sz="2000" dirty="0" smtClean="0"/>
              <a:t> </a:t>
            </a:r>
            <a:r>
              <a:rPr lang="en-US" sz="2000" dirty="0" err="1" smtClean="0"/>
              <a:t>ризик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враћања</a:t>
            </a:r>
            <a:r>
              <a:rPr lang="en-US" sz="2000" dirty="0" smtClean="0"/>
              <a:t> у </a:t>
            </a:r>
            <a:r>
              <a:rPr lang="en-US" sz="2000" dirty="0" err="1" smtClean="0"/>
              <a:t>његову</a:t>
            </a:r>
            <a:r>
              <a:rPr lang="en-US" sz="2000" dirty="0" smtClean="0"/>
              <a:t> </a:t>
            </a:r>
            <a:r>
              <a:rPr lang="en-US" sz="2000" dirty="0" err="1" smtClean="0"/>
              <a:t>државу</a:t>
            </a:r>
            <a:r>
              <a:rPr lang="en-US" sz="2000" dirty="0" smtClean="0"/>
              <a:t> </a:t>
            </a:r>
            <a:r>
              <a:rPr lang="en-US" sz="2000" dirty="0" err="1" smtClean="0"/>
              <a:t>порекла</a:t>
            </a:r>
            <a:r>
              <a:rPr lang="en-US" sz="2000" dirty="0" smtClean="0"/>
              <a:t> </a:t>
            </a:r>
          </a:p>
          <a:p>
            <a:pPr marL="0" indent="0" algn="just">
              <a:buFontTx/>
              <a:buNone/>
            </a:pPr>
            <a:r>
              <a:rPr lang="sr-Cyrl-RS" sz="2000" dirty="0" smtClean="0"/>
              <a:t>п</a:t>
            </a:r>
            <a:r>
              <a:rPr lang="en-US" sz="2000" dirty="0" err="1" smtClean="0"/>
              <a:t>рописано</a:t>
            </a:r>
            <a:r>
              <a:rPr lang="sr-Cyrl-RS" sz="2000" dirty="0" smtClean="0"/>
              <a:t>:</a:t>
            </a:r>
            <a:r>
              <a:rPr lang="en-US" sz="2000" dirty="0" smtClean="0"/>
              <a:t> </a:t>
            </a:r>
            <a:endParaRPr lang="sr-Cyrl-RS" sz="2000" dirty="0" smtClean="0"/>
          </a:p>
          <a:p>
            <a:pPr marL="0" indent="0" algn="just">
              <a:buFontTx/>
              <a:buNone/>
            </a:pPr>
            <a:r>
              <a:rPr lang="en-US" sz="2000" b="1" dirty="0" err="1" smtClean="0"/>
              <a:t>чланом</a:t>
            </a:r>
            <a:r>
              <a:rPr lang="en-US" sz="2000" b="1" dirty="0" smtClean="0"/>
              <a:t> 33. </a:t>
            </a:r>
            <a:r>
              <a:rPr lang="en-US" sz="2000" b="1" dirty="0" err="1" smtClean="0"/>
              <a:t>Конвенције</a:t>
            </a:r>
            <a:r>
              <a:rPr lang="en-US" sz="2000" b="1" dirty="0" smtClean="0"/>
              <a:t> о </a:t>
            </a:r>
            <a:r>
              <a:rPr lang="en-US" sz="2000" b="1" dirty="0" err="1" smtClean="0"/>
              <a:t>статусу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избеглица</a:t>
            </a:r>
            <a:r>
              <a:rPr lang="en-US" sz="2000" b="1" dirty="0" smtClean="0"/>
              <a:t>, </a:t>
            </a:r>
          </a:p>
          <a:p>
            <a:pPr marL="0" indent="0" algn="just">
              <a:buFontTx/>
              <a:buNone/>
            </a:pPr>
            <a:r>
              <a:rPr lang="en-US" sz="2000" b="1" dirty="0" err="1" smtClean="0"/>
              <a:t>чланом</a:t>
            </a:r>
            <a:r>
              <a:rPr lang="en-US" sz="2000" b="1" dirty="0" smtClean="0"/>
              <a:t> 6. </a:t>
            </a:r>
            <a:r>
              <a:rPr lang="en-US" sz="2000" b="1" dirty="0" err="1" smtClean="0"/>
              <a:t>Закона</a:t>
            </a:r>
            <a:r>
              <a:rPr lang="en-US" sz="2000" b="1" dirty="0" smtClean="0"/>
              <a:t> о </a:t>
            </a:r>
            <a:r>
              <a:rPr lang="en-US" sz="2000" b="1" dirty="0" err="1" smtClean="0"/>
              <a:t>азилу</a:t>
            </a:r>
            <a:r>
              <a:rPr lang="sr-Cyrl-RS" sz="2000" b="1" dirty="0" smtClean="0"/>
              <a:t> и привеменој заштити</a:t>
            </a:r>
            <a:r>
              <a:rPr lang="en-US" sz="2000" b="1" dirty="0" smtClean="0"/>
              <a:t>, </a:t>
            </a:r>
          </a:p>
          <a:p>
            <a:pPr marL="0" indent="0" algn="just">
              <a:buFontTx/>
              <a:buNone/>
            </a:pPr>
            <a:r>
              <a:rPr lang="en-US" sz="2000" b="1" dirty="0" smtClean="0"/>
              <a:t>и </a:t>
            </a:r>
            <a:r>
              <a:rPr lang="en-US" sz="2000" b="1" dirty="0" err="1" smtClean="0"/>
              <a:t>чланом</a:t>
            </a:r>
            <a:r>
              <a:rPr lang="en-US" sz="2000" b="1" dirty="0" smtClean="0"/>
              <a:t> </a:t>
            </a:r>
            <a:r>
              <a:rPr lang="sr-Cyrl-RS" sz="2000" b="1" dirty="0" smtClean="0"/>
              <a:t>83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Закона</a:t>
            </a:r>
            <a:r>
              <a:rPr lang="en-US" sz="2000" b="1" dirty="0" smtClean="0"/>
              <a:t> о </a:t>
            </a:r>
            <a:r>
              <a:rPr lang="en-US" sz="2000" b="1" dirty="0" err="1" smtClean="0"/>
              <a:t>странцима</a:t>
            </a:r>
            <a:r>
              <a:rPr lang="en-US" sz="2000" b="1" dirty="0" smtClean="0"/>
              <a:t>.</a:t>
            </a:r>
          </a:p>
          <a:p>
            <a:pPr marL="0" indent="0">
              <a:buFontTx/>
              <a:buNone/>
            </a:pPr>
            <a:endParaRPr lang="en-US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10243" name="Content Placeholder 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 algn="just">
              <a:buFontTx/>
              <a:buNone/>
            </a:pPr>
            <a:endParaRPr lang="sr-Cyrl-RS" sz="2000" dirty="0" smtClean="0"/>
          </a:p>
          <a:p>
            <a:pPr marL="0" indent="0" algn="just">
              <a:buFontTx/>
              <a:buNone/>
            </a:pPr>
            <a:r>
              <a:rPr lang="en-US" sz="2400" u="sng" dirty="0" err="1" smtClean="0"/>
              <a:t>прописује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члан</a:t>
            </a:r>
            <a:r>
              <a:rPr lang="en-US" sz="2400" u="sng" dirty="0" smtClean="0"/>
              <a:t> 31. </a:t>
            </a:r>
            <a:r>
              <a:rPr lang="en-US" sz="2400" u="sng" dirty="0" err="1" smtClean="0"/>
              <a:t>Конвенције</a:t>
            </a:r>
            <a:r>
              <a:rPr lang="en-US" sz="2400" u="sng" dirty="0" smtClean="0"/>
              <a:t> о </a:t>
            </a:r>
            <a:r>
              <a:rPr lang="en-US" sz="2400" u="sng" dirty="0" err="1" smtClean="0"/>
              <a:t>статусу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избеглица</a:t>
            </a:r>
            <a:r>
              <a:rPr lang="en-US" sz="2400" dirty="0" smtClean="0"/>
              <a:t>, </a:t>
            </a:r>
            <a:endParaRPr lang="sr-Cyrl-RS" sz="2400" dirty="0" smtClean="0"/>
          </a:p>
          <a:p>
            <a:pPr marL="0" indent="0" algn="just">
              <a:buFontTx/>
              <a:buNone/>
            </a:pPr>
            <a:r>
              <a:rPr lang="sr-Cyrl-RS" sz="2400" dirty="0" smtClean="0"/>
              <a:t>да </a:t>
            </a:r>
            <a:r>
              <a:rPr lang="sr-Cyrl-RS" sz="2400" dirty="0" smtClean="0">
                <a:solidFill>
                  <a:schemeClr val="tx1"/>
                </a:solidFill>
              </a:rPr>
              <a:t>д</a:t>
            </a:r>
            <a:r>
              <a:rPr lang="en-US" sz="2400" dirty="0" err="1" smtClean="0">
                <a:solidFill>
                  <a:schemeClr val="tx1"/>
                </a:solidFill>
              </a:rPr>
              <a:t>ржаве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уговорнице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неће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примењивати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казнене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санкције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због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бесправног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уласка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или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боравка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на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избеглице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које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долазећи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директно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са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територије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где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су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њихов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живот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или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слобода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били</a:t>
            </a:r>
            <a:r>
              <a:rPr lang="en-US" sz="2400" dirty="0" smtClean="0">
                <a:solidFill>
                  <a:schemeClr val="tx1"/>
                </a:solidFill>
              </a:rPr>
              <a:t> у </a:t>
            </a:r>
            <a:r>
              <a:rPr lang="en-US" sz="2400" dirty="0" err="1" smtClean="0">
                <a:solidFill>
                  <a:schemeClr val="tx1"/>
                </a:solidFill>
              </a:rPr>
              <a:t>опасности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улазе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или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се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налазе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на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територији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без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овлашћења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под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резервом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да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се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одмах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пријаве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властима</a:t>
            </a:r>
            <a:r>
              <a:rPr lang="en-US" sz="2400" dirty="0" smtClean="0">
                <a:solidFill>
                  <a:schemeClr val="tx1"/>
                </a:solidFill>
              </a:rPr>
              <a:t> и </a:t>
            </a:r>
            <a:r>
              <a:rPr lang="en-US" sz="2400" dirty="0" err="1" smtClean="0">
                <a:solidFill>
                  <a:schemeClr val="tx1"/>
                </a:solidFill>
              </a:rPr>
              <a:t>изложе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им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разлоге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признате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као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ваљане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свог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бесправног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уласка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или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присуства</a:t>
            </a:r>
            <a:r>
              <a:rPr lang="sr-Cyrl-RS" sz="2400" dirty="0" smtClean="0">
                <a:solidFill>
                  <a:schemeClr val="tx1"/>
                </a:solidFill>
              </a:rPr>
              <a:t>.</a:t>
            </a:r>
            <a:endParaRPr lang="sr-Cyrl-RS" sz="2400" dirty="0" smtClean="0"/>
          </a:p>
          <a:p>
            <a:pPr marL="0" indent="0">
              <a:buFontTx/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9672" y="142756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FontTx/>
              <a:buNone/>
            </a:pPr>
            <a:r>
              <a:rPr lang="en-US" sz="2400" dirty="0" err="1"/>
              <a:t>Начело</a:t>
            </a:r>
            <a:r>
              <a:rPr lang="en-US" sz="2400" dirty="0"/>
              <a:t> </a:t>
            </a:r>
            <a:r>
              <a:rPr lang="en-US" sz="2400" dirty="0" err="1"/>
              <a:t>некажњавања</a:t>
            </a:r>
            <a:r>
              <a:rPr lang="en-US" sz="2400" dirty="0"/>
              <a:t> </a:t>
            </a:r>
            <a:r>
              <a:rPr lang="en-US" sz="2400" dirty="0" err="1"/>
              <a:t>тражилаца</a:t>
            </a:r>
            <a:r>
              <a:rPr lang="en-US" sz="2400" dirty="0"/>
              <a:t> </a:t>
            </a:r>
            <a:r>
              <a:rPr lang="en-US" sz="2400" dirty="0" err="1"/>
              <a:t>азила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незаконити</a:t>
            </a:r>
            <a:r>
              <a:rPr lang="en-US" sz="2400" dirty="0"/>
              <a:t> </a:t>
            </a:r>
            <a:r>
              <a:rPr lang="en-US" sz="2400" dirty="0" err="1"/>
              <a:t>улазак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боравак</a:t>
            </a:r>
            <a:r>
              <a:rPr lang="en-US" sz="2400" dirty="0"/>
              <a:t> </a:t>
            </a:r>
            <a:endParaRPr lang="sr-Cyrl-R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52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10243" name="Content Placeholder 1"/>
          <p:cNvSpPr>
            <a:spLocks noGrp="1"/>
          </p:cNvSpPr>
          <p:nvPr>
            <p:ph idx="1"/>
          </p:nvPr>
        </p:nvSpPr>
        <p:spPr>
          <a:xfrm>
            <a:off x="457200" y="1773238"/>
            <a:ext cx="8363272" cy="4464074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sr-Cyrl-RS" sz="2400" dirty="0" smtClean="0"/>
              <a:t>П</a:t>
            </a:r>
            <a:r>
              <a:rPr lang="en-US" sz="2400" dirty="0" err="1" smtClean="0"/>
              <a:t>ропис</a:t>
            </a:r>
            <a:r>
              <a:rPr lang="sr-Cyrl-RS" sz="2400" dirty="0" smtClean="0"/>
              <a:t>ано је и </a:t>
            </a:r>
            <a:r>
              <a:rPr lang="en-US" sz="2400" dirty="0" err="1" smtClean="0"/>
              <a:t>члан</a:t>
            </a:r>
            <a:r>
              <a:rPr lang="sr-Cyrl-RS" sz="2400" dirty="0" smtClean="0"/>
              <a:t>ом</a:t>
            </a:r>
            <a:r>
              <a:rPr lang="en-US" sz="2400" dirty="0" smtClean="0"/>
              <a:t> 8. </a:t>
            </a:r>
            <a:r>
              <a:rPr lang="en-US" sz="2400" dirty="0" err="1" smtClean="0"/>
              <a:t>Закона</a:t>
            </a:r>
            <a:r>
              <a:rPr lang="en-US" sz="2400" dirty="0" smtClean="0"/>
              <a:t> о </a:t>
            </a:r>
            <a:r>
              <a:rPr lang="en-US" sz="2400" dirty="0" err="1" smtClean="0"/>
              <a:t>азилу</a:t>
            </a:r>
            <a:r>
              <a:rPr lang="sr-Cyrl-RS" sz="2400" dirty="0" smtClean="0"/>
              <a:t> и привременој заштити,</a:t>
            </a:r>
            <a:r>
              <a:rPr lang="sr-Cyrl-RS" sz="2000" dirty="0" smtClean="0"/>
              <a:t> </a:t>
            </a:r>
          </a:p>
          <a:p>
            <a:pPr marL="0" indent="0" algn="just">
              <a:buFontTx/>
              <a:buNone/>
            </a:pPr>
            <a:r>
              <a:rPr lang="sr-Cyrl-RS" sz="2000" dirty="0" smtClean="0"/>
              <a:t>да л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ице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које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тражи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азил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неће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бити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кажњено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незаконит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улазак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или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боравак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Републици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Србији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u="sng" dirty="0"/>
              <a:t>ако без одлагања изрази намеру да поднесе захтев за азил</a:t>
            </a:r>
            <a:r>
              <a:rPr lang="ru-RU" sz="2000" dirty="0"/>
              <a:t> и пружи ваљано образложење за свој незаконит улазак или боравак</a:t>
            </a:r>
            <a:r>
              <a:rPr lang="sr-Cyrl-RS" sz="2000" dirty="0" smtClean="0">
                <a:solidFill>
                  <a:schemeClr val="tx1"/>
                </a:solidFill>
              </a:rPr>
              <a:t>,</a:t>
            </a:r>
          </a:p>
          <a:p>
            <a:pPr marL="0" indent="0" algn="just">
              <a:buFontTx/>
              <a:buNone/>
            </a:pPr>
            <a:r>
              <a:rPr lang="sr-Cyrl-RS" sz="2000" dirty="0" smtClean="0"/>
              <a:t>што значи да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искључује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постојање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прекршаја</a:t>
            </a:r>
            <a:r>
              <a:rPr lang="en-US" sz="2000" dirty="0" smtClean="0"/>
              <a:t> </a:t>
            </a:r>
            <a:r>
              <a:rPr lang="en-US" sz="2000" dirty="0" err="1" smtClean="0"/>
              <a:t>због</a:t>
            </a:r>
            <a:r>
              <a:rPr lang="en-US" sz="2000" dirty="0" smtClean="0"/>
              <a:t> </a:t>
            </a:r>
            <a:r>
              <a:rPr lang="en-US" sz="2000" dirty="0" err="1" smtClean="0"/>
              <a:t>бесправног</a:t>
            </a:r>
            <a:r>
              <a:rPr lang="en-US" sz="2000" dirty="0" smtClean="0"/>
              <a:t> </a:t>
            </a:r>
            <a:r>
              <a:rPr lang="en-US" sz="2000" dirty="0" err="1" smtClean="0"/>
              <a:t>уласка</a:t>
            </a:r>
            <a:r>
              <a:rPr lang="en-US" sz="2000" dirty="0" smtClean="0"/>
              <a:t> </a:t>
            </a:r>
            <a:r>
              <a:rPr lang="en-US" sz="2000" dirty="0" err="1" smtClean="0"/>
              <a:t>или</a:t>
            </a:r>
            <a:r>
              <a:rPr lang="en-US" sz="2000" dirty="0" smtClean="0"/>
              <a:t> </a:t>
            </a:r>
            <a:r>
              <a:rPr lang="en-US" sz="2000" dirty="0" err="1" smtClean="0"/>
              <a:t>боравка</a:t>
            </a:r>
            <a:r>
              <a:rPr lang="en-US" sz="2000" dirty="0" smtClean="0"/>
              <a:t> у </a:t>
            </a:r>
            <a:r>
              <a:rPr lang="en-US" sz="2000" dirty="0" err="1" smtClean="0"/>
              <a:t>Републици</a:t>
            </a:r>
            <a:r>
              <a:rPr lang="en-US" sz="2000" dirty="0" smtClean="0"/>
              <a:t> </a:t>
            </a:r>
            <a:r>
              <a:rPr lang="en-US" sz="2000" dirty="0" err="1" smtClean="0"/>
              <a:t>Србији</a:t>
            </a:r>
            <a:r>
              <a:rPr lang="en-US" sz="2000" dirty="0" smtClean="0"/>
              <a:t> </a:t>
            </a:r>
            <a:r>
              <a:rPr lang="en-US" sz="2000" dirty="0" err="1" smtClean="0"/>
              <a:t>под</a:t>
            </a:r>
            <a:r>
              <a:rPr lang="en-US" sz="2000" dirty="0" smtClean="0"/>
              <a:t> </a:t>
            </a:r>
            <a:r>
              <a:rPr lang="en-US" sz="2000" dirty="0" err="1" smtClean="0"/>
              <a:t>одређеним</a:t>
            </a:r>
            <a:r>
              <a:rPr lang="en-US" sz="2000" dirty="0" smtClean="0"/>
              <a:t> </a:t>
            </a:r>
            <a:r>
              <a:rPr lang="en-US" sz="2000" dirty="0" err="1" smtClean="0"/>
              <a:t>условима</a:t>
            </a:r>
            <a:r>
              <a:rPr lang="en-US" sz="2000" dirty="0" smtClean="0"/>
              <a:t>.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Овакав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имунитет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признаје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избелицама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разлога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што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они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због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околности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којима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напуштају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своје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земље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као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што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 smtClean="0"/>
              <a:t>прогон</a:t>
            </a:r>
            <a:r>
              <a:rPr lang="en-US" sz="2000" dirty="0" smtClean="0"/>
              <a:t>, </a:t>
            </a:r>
            <a:r>
              <a:rPr lang="en-US" sz="2000" dirty="0" err="1" smtClean="0"/>
              <a:t>рат</a:t>
            </a:r>
            <a:r>
              <a:rPr lang="en-US" sz="2000" dirty="0" smtClean="0"/>
              <a:t> </a:t>
            </a:r>
            <a:r>
              <a:rPr lang="en-US" sz="2000" dirty="0" err="1" smtClean="0"/>
              <a:t>или</a:t>
            </a:r>
            <a:r>
              <a:rPr lang="en-US" sz="2000" dirty="0" smtClean="0"/>
              <a:t> </a:t>
            </a:r>
            <a:r>
              <a:rPr lang="en-US" sz="2000" dirty="0" err="1" smtClean="0"/>
              <a:t>озбиљно</a:t>
            </a:r>
            <a:r>
              <a:rPr lang="en-US" sz="2000" dirty="0" smtClean="0"/>
              <a:t> </a:t>
            </a:r>
            <a:r>
              <a:rPr lang="en-US" sz="2000" dirty="0" err="1" smtClean="0"/>
              <a:t>кршење</a:t>
            </a:r>
            <a:r>
              <a:rPr lang="en-US" sz="2000" dirty="0" smtClean="0"/>
              <a:t> </a:t>
            </a:r>
            <a:r>
              <a:rPr lang="en-US" sz="2000" dirty="0" err="1" smtClean="0"/>
              <a:t>људских</a:t>
            </a:r>
            <a:r>
              <a:rPr lang="en-US" sz="2000" dirty="0" smtClean="0"/>
              <a:t> </a:t>
            </a:r>
            <a:r>
              <a:rPr lang="en-US" sz="2000" dirty="0" err="1" smtClean="0"/>
              <a:t>права</a:t>
            </a:r>
            <a:r>
              <a:rPr lang="en-US" sz="2000" dirty="0" smtClean="0"/>
              <a:t>, </a:t>
            </a:r>
            <a:r>
              <a:rPr lang="en-US" sz="2000" dirty="0" err="1" smtClean="0"/>
              <a:t>нису</a:t>
            </a:r>
            <a:r>
              <a:rPr lang="en-US" sz="2000" dirty="0" smtClean="0"/>
              <a:t> у </a:t>
            </a:r>
            <a:r>
              <a:rPr lang="en-US" sz="2000" dirty="0" err="1" smtClean="0"/>
              <a:t>могућности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испуне</a:t>
            </a:r>
            <a:r>
              <a:rPr lang="en-US" sz="2000" dirty="0" smtClean="0"/>
              <a:t> </a:t>
            </a:r>
            <a:r>
              <a:rPr lang="en-US" sz="2000" dirty="0" err="1" smtClean="0"/>
              <a:t>услове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законит</a:t>
            </a:r>
            <a:r>
              <a:rPr lang="en-US" sz="2000" dirty="0" smtClean="0"/>
              <a:t> </a:t>
            </a:r>
            <a:r>
              <a:rPr lang="en-US" sz="2000" dirty="0" err="1" smtClean="0"/>
              <a:t>улазак</a:t>
            </a:r>
            <a:r>
              <a:rPr lang="en-US" sz="2000" dirty="0" smtClean="0"/>
              <a:t> у </a:t>
            </a:r>
            <a:r>
              <a:rPr lang="en-US" sz="2000" dirty="0" err="1" smtClean="0"/>
              <a:t>одређену</a:t>
            </a:r>
            <a:r>
              <a:rPr lang="en-US" sz="2000" dirty="0" smtClean="0"/>
              <a:t> </a:t>
            </a:r>
            <a:r>
              <a:rPr lang="en-US" sz="2000" dirty="0" err="1" smtClean="0"/>
              <a:t>земљу</a:t>
            </a:r>
            <a:r>
              <a:rPr lang="sr-Cyrl-RS" sz="2000" dirty="0" smtClean="0"/>
              <a:t> </a:t>
            </a:r>
            <a:r>
              <a:rPr lang="en-US" sz="2000" dirty="0" err="1" smtClean="0"/>
              <a:t>када</a:t>
            </a:r>
            <a:r>
              <a:rPr lang="en-US" sz="2000" dirty="0" smtClean="0"/>
              <a:t> </a:t>
            </a:r>
            <a:r>
              <a:rPr lang="en-US" sz="2000" dirty="0" err="1" smtClean="0"/>
              <a:t>говоримо</a:t>
            </a:r>
            <a:r>
              <a:rPr lang="en-US" sz="2000" dirty="0" smtClean="0"/>
              <a:t> о </a:t>
            </a:r>
            <a:r>
              <a:rPr lang="en-US" sz="2000" dirty="0" err="1" smtClean="0"/>
              <a:t>избеглицама</a:t>
            </a:r>
            <a:r>
              <a:rPr lang="en-US" sz="2000" dirty="0" smtClean="0"/>
              <a:t>, </a:t>
            </a:r>
            <a:r>
              <a:rPr lang="en-US" sz="2000" dirty="0" err="1" smtClean="0"/>
              <a:t>начело</a:t>
            </a:r>
            <a:r>
              <a:rPr lang="en-US" sz="2000" dirty="0" smtClean="0"/>
              <a:t> </a:t>
            </a:r>
            <a:r>
              <a:rPr lang="en-US" sz="2000" dirty="0" err="1" smtClean="0"/>
              <a:t>некажњавања</a:t>
            </a:r>
            <a:r>
              <a:rPr lang="en-US" sz="2000" dirty="0" smtClean="0"/>
              <a:t> </a:t>
            </a:r>
            <a:r>
              <a:rPr lang="en-US" sz="2000" dirty="0" err="1" smtClean="0"/>
              <a:t>искључује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постојање</a:t>
            </a:r>
            <a:r>
              <a:rPr lang="en-US" sz="2000" dirty="0" smtClean="0"/>
              <a:t> </a:t>
            </a:r>
            <a:r>
              <a:rPr lang="en-US" sz="2000" dirty="0" err="1" smtClean="0"/>
              <a:t>прекршаја</a:t>
            </a:r>
            <a:r>
              <a:rPr lang="sr-Cyrl-RS" sz="2000" dirty="0" smtClean="0"/>
              <a:t>.</a:t>
            </a:r>
            <a:endParaRPr lang="en-US" sz="2000" dirty="0" smtClean="0"/>
          </a:p>
          <a:p>
            <a:pPr marL="0" indent="0">
              <a:buFontTx/>
              <a:buNone/>
            </a:pPr>
            <a:r>
              <a:rPr lang="en-US" sz="2000" dirty="0" smtClean="0"/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endParaRPr lang="sr-Cyrl-RS" dirty="0" smtClean="0"/>
          </a:p>
          <a:p>
            <a:pPr>
              <a:buNone/>
            </a:pPr>
            <a:r>
              <a:rPr lang="sr-Cyrl-RS" dirty="0" smtClean="0"/>
              <a:t>   Имајући у виду правне оквире и заштиту избеглица, како међународним актима, тако и домаћим прописима, прекршајни судови би требали да посвете већу пажњу приликом доношења одлука, без обзира на став и захтев подносиоца захтева.</a:t>
            </a:r>
            <a:endParaRPr lang="en-US" dirty="0"/>
          </a:p>
        </p:txBody>
      </p:sp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348880"/>
            <a:ext cx="49251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FontTx/>
              <a:buNone/>
            </a:pPr>
            <a:r>
              <a:rPr lang="sr-Cyrl-RS" sz="4000" dirty="0" smtClean="0"/>
              <a:t>Проблеми у пракси</a:t>
            </a:r>
            <a:r>
              <a:rPr lang="en-US" sz="4000" dirty="0" smtClean="0"/>
              <a:t>!</a:t>
            </a:r>
          </a:p>
        </p:txBody>
      </p:sp>
      <p:pic>
        <p:nvPicPr>
          <p:cNvPr id="6" name="Picture 2" descr="C:\Users\mu57674\AppData\Local\Microsoft\Windows\Temporary Internet Files\Content.IE5\JK7SF9LJ\vraag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212976"/>
            <a:ext cx="238125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>
              <a:latin typeface="Calibri" pitchFamily="34" charset="0"/>
            </a:endParaRPr>
          </a:p>
        </p:txBody>
      </p:sp>
      <p:sp>
        <p:nvSpPr>
          <p:cNvPr id="11268" name="Content Placeholder 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365787" y="3244334"/>
            <a:ext cx="44124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FontTx/>
              <a:buNone/>
            </a:pPr>
            <a:r>
              <a:rPr lang="en-US" sz="4000" dirty="0" err="1" smtClean="0"/>
              <a:t>Хвала</a:t>
            </a:r>
            <a:r>
              <a:rPr lang="en-US" sz="4000" dirty="0" smtClean="0"/>
              <a:t> </a:t>
            </a:r>
            <a:r>
              <a:rPr lang="en-US" sz="4000" dirty="0" err="1" smtClean="0"/>
              <a:t>на</a:t>
            </a:r>
            <a:r>
              <a:rPr lang="en-US" sz="4000" dirty="0" smtClean="0"/>
              <a:t> </a:t>
            </a:r>
            <a:r>
              <a:rPr lang="en-US" sz="4000" dirty="0" err="1" smtClean="0"/>
              <a:t>пажњи</a:t>
            </a:r>
            <a:r>
              <a:rPr lang="en-US" sz="4000" dirty="0" smtClean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4076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40" y="106685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90863"/>
          </a:xfrm>
        </p:spPr>
        <p:txBody>
          <a:bodyPr/>
          <a:lstStyle/>
          <a:p>
            <a:r>
              <a:rPr lang="en-US" b="1" dirty="0" err="1" smtClean="0"/>
              <a:t>Начело</a:t>
            </a:r>
            <a:r>
              <a:rPr lang="en-US" b="1" dirty="0" smtClean="0"/>
              <a:t> </a:t>
            </a:r>
            <a:r>
              <a:rPr lang="en-US" b="1" dirty="0" err="1" smtClean="0"/>
              <a:t>некажњавања</a:t>
            </a:r>
            <a:r>
              <a:rPr lang="en-US" b="1" dirty="0" smtClean="0"/>
              <a:t> </a:t>
            </a:r>
            <a:r>
              <a:rPr lang="en-US" b="1" dirty="0" err="1" smtClean="0"/>
              <a:t>за</a:t>
            </a:r>
            <a:r>
              <a:rPr lang="en-US" b="1" dirty="0" smtClean="0"/>
              <a:t> </a:t>
            </a:r>
            <a:r>
              <a:rPr lang="en-US" b="1" dirty="0" err="1" smtClean="0"/>
              <a:t>незаконит</a:t>
            </a:r>
            <a:r>
              <a:rPr lang="en-US" b="1" dirty="0" smtClean="0"/>
              <a:t> </a:t>
            </a:r>
            <a:r>
              <a:rPr lang="en-US" b="1" dirty="0" err="1" smtClean="0"/>
              <a:t>улазак</a:t>
            </a:r>
            <a:r>
              <a:rPr lang="en-US" b="1" dirty="0" smtClean="0"/>
              <a:t> </a:t>
            </a:r>
            <a:r>
              <a:rPr lang="en-US" b="1" dirty="0" err="1" smtClean="0"/>
              <a:t>или</a:t>
            </a:r>
            <a:r>
              <a:rPr lang="en-US" b="1" dirty="0" smtClean="0"/>
              <a:t> </a:t>
            </a:r>
            <a:r>
              <a:rPr lang="en-US" b="1" dirty="0" err="1" smtClean="0"/>
              <a:t>боравак</a:t>
            </a:r>
            <a:r>
              <a:rPr lang="en-US" b="1" dirty="0" smtClean="0"/>
              <a:t> </a:t>
            </a:r>
            <a:r>
              <a:rPr lang="sr-Cyrl-RS" b="1" dirty="0" smtClean="0"/>
              <a:t>и п</a:t>
            </a:r>
            <a:r>
              <a:rPr lang="en-US" b="1" dirty="0" err="1" smtClean="0"/>
              <a:t>римена</a:t>
            </a:r>
            <a:r>
              <a:rPr lang="en-US" b="1" dirty="0" smtClean="0"/>
              <a:t> у </a:t>
            </a:r>
            <a:r>
              <a:rPr lang="en-US" b="1" dirty="0" err="1" smtClean="0"/>
              <a:t>прекршајном</a:t>
            </a:r>
            <a:r>
              <a:rPr lang="en-US" b="1" dirty="0" smtClean="0"/>
              <a:t> </a:t>
            </a:r>
            <a:r>
              <a:rPr lang="en-US" b="1" dirty="0" err="1" smtClean="0"/>
              <a:t>поступку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>
              <a:latin typeface="Calibri" pitchFamily="34" charset="0"/>
            </a:endParaRPr>
          </a:p>
        </p:txBody>
      </p:sp>
      <p:sp>
        <p:nvSpPr>
          <p:cNvPr id="5124" name="Content Placeholder 1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281488"/>
          </a:xfrm>
        </p:spPr>
        <p:txBody>
          <a:bodyPr/>
          <a:lstStyle/>
          <a:p>
            <a:pPr>
              <a:buNone/>
              <a:defRPr/>
            </a:pPr>
            <a:endParaRPr lang="sr-Cyrl-RS" dirty="0" smtClean="0"/>
          </a:p>
          <a:p>
            <a:pPr marL="0" indent="0">
              <a:buNone/>
              <a:defRPr/>
            </a:pPr>
            <a:r>
              <a:rPr lang="en-US" dirty="0" err="1" smtClean="0"/>
              <a:t>Мигрант</a:t>
            </a:r>
            <a:r>
              <a:rPr lang="sr-Cyrl-RS" dirty="0" smtClean="0"/>
              <a:t>,</a:t>
            </a:r>
            <a:r>
              <a:rPr lang="en-US" dirty="0" smtClean="0"/>
              <a:t> </a:t>
            </a:r>
            <a:r>
              <a:rPr lang="sr-Cyrl-RS" dirty="0" smtClean="0"/>
              <a:t>појам миграције и врсте миграната</a:t>
            </a:r>
          </a:p>
          <a:p>
            <a:pPr>
              <a:buNone/>
              <a:defRPr/>
            </a:pPr>
            <a:endParaRPr lang="sr-Cyrl-RS" dirty="0" smtClean="0"/>
          </a:p>
          <a:p>
            <a:pPr>
              <a:buNone/>
              <a:defRPr/>
            </a:pPr>
            <a:r>
              <a:rPr lang="sr-Cyrl-RS" dirty="0" smtClean="0"/>
              <a:t>Миграција (лат.</a:t>
            </a:r>
            <a:r>
              <a:rPr lang="sr-Latn-RS" dirty="0" smtClean="0"/>
              <a:t> migratio – </a:t>
            </a:r>
            <a:r>
              <a:rPr lang="sr-Cyrl-RS" dirty="0" smtClean="0"/>
              <a:t>сеоба, сељење)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>
              <a:latin typeface="Calibri" pitchFamily="34" charset="0"/>
            </a:endParaRPr>
          </a:p>
        </p:txBody>
      </p:sp>
      <p:sp>
        <p:nvSpPr>
          <p:cNvPr id="5124" name="Content Placeholder 1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281488"/>
          </a:xfrm>
        </p:spPr>
        <p:txBody>
          <a:bodyPr/>
          <a:lstStyle/>
          <a:p>
            <a:pPr>
              <a:defRPr/>
            </a:pPr>
            <a:r>
              <a:rPr lang="sr-Cyrl-RS" dirty="0" smtClean="0">
                <a:latin typeface="Verdana" pitchFamily="34" charset="0"/>
              </a:rPr>
              <a:t>Под миграцијом се подразумева кретање особе или групе особа или преко државних граница или унутар територије једне земље, без обзира на дужину и разлоге кретања, које укључује миграцију избеглица, расељених лица, економске мигранте...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Врсте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миграната</a:t>
            </a:r>
            <a:r>
              <a:rPr lang="en-US" sz="4000" dirty="0"/>
              <a:t>:</a:t>
            </a:r>
            <a:br>
              <a:rPr lang="en-US" sz="4000" dirty="0"/>
            </a:br>
            <a:endParaRPr lang="en-US" sz="4000" dirty="0" smtClean="0">
              <a:latin typeface="Calibri" pitchFamily="34" charset="0"/>
            </a:endParaRPr>
          </a:p>
        </p:txBody>
      </p:sp>
      <p:sp>
        <p:nvSpPr>
          <p:cNvPr id="5124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28148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Verdana" pitchFamily="34" charset="0"/>
              </a:rPr>
              <a:t>	-</a:t>
            </a:r>
            <a:r>
              <a:rPr lang="en-US" sz="2400" dirty="0" err="1" smtClean="0">
                <a:latin typeface="Verdana" pitchFamily="34" charset="0"/>
              </a:rPr>
              <a:t>избеглице</a:t>
            </a:r>
            <a:endParaRPr lang="en-US" sz="2400" dirty="0" smtClean="0">
              <a:latin typeface="Verdana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Verdana" pitchFamily="34" charset="0"/>
              </a:rPr>
              <a:t>	-</a:t>
            </a:r>
            <a:r>
              <a:rPr lang="en-US" sz="2400" dirty="0" err="1" smtClean="0">
                <a:latin typeface="Verdana" pitchFamily="34" charset="0"/>
              </a:rPr>
              <a:t>регуларни</a:t>
            </a:r>
            <a:r>
              <a:rPr lang="en-US" sz="2400" dirty="0" smtClean="0">
                <a:latin typeface="Verdana" pitchFamily="34" charset="0"/>
              </a:rPr>
              <a:t> и </a:t>
            </a:r>
            <a:r>
              <a:rPr lang="en-US" sz="2400" dirty="0" err="1" smtClean="0">
                <a:latin typeface="Verdana" pitchFamily="34" charset="0"/>
              </a:rPr>
              <a:t>ирегуларни</a:t>
            </a:r>
            <a:endParaRPr lang="en-US" sz="2400" dirty="0" smtClean="0">
              <a:latin typeface="Verdana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Verdana" pitchFamily="34" charset="0"/>
              </a:rPr>
              <a:t>	-</a:t>
            </a:r>
            <a:r>
              <a:rPr lang="en-US" sz="2400" dirty="0" err="1" smtClean="0">
                <a:latin typeface="Verdana" pitchFamily="34" charset="0"/>
              </a:rPr>
              <a:t>кријумчарени</a:t>
            </a:r>
            <a:endParaRPr lang="en-US" sz="2400" dirty="0" smtClean="0">
              <a:latin typeface="Verdana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Verdana" pitchFamily="34" charset="0"/>
              </a:rPr>
              <a:t>	-</a:t>
            </a:r>
            <a:r>
              <a:rPr lang="en-US" sz="2400" dirty="0" err="1" smtClean="0">
                <a:latin typeface="Verdana" pitchFamily="34" charset="0"/>
              </a:rPr>
              <a:t>економски</a:t>
            </a:r>
            <a:endParaRPr lang="en-US" sz="2400" dirty="0" smtClean="0">
              <a:latin typeface="Verdana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Verdana" pitchFamily="34" charset="0"/>
              </a:rPr>
              <a:t>	-</a:t>
            </a:r>
            <a:r>
              <a:rPr lang="en-US" sz="2400" dirty="0" err="1" smtClean="0">
                <a:latin typeface="Verdana" pitchFamily="34" charset="0"/>
              </a:rPr>
              <a:t>малолетници</a:t>
            </a:r>
            <a:r>
              <a:rPr lang="en-US" sz="2400" dirty="0" smtClean="0">
                <a:latin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</a:rPr>
              <a:t>без</a:t>
            </a:r>
            <a:r>
              <a:rPr lang="en-US" sz="2400" dirty="0" smtClean="0">
                <a:latin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</a:rPr>
              <a:t>пратње</a:t>
            </a:r>
            <a:endParaRPr lang="en-US" sz="2400" dirty="0" smtClean="0">
              <a:latin typeface="Verdana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Verdana" pitchFamily="34" charset="0"/>
              </a:rPr>
              <a:t>	-</a:t>
            </a:r>
            <a:r>
              <a:rPr lang="en-US" sz="2400" dirty="0" err="1" smtClean="0">
                <a:latin typeface="Verdana" pitchFamily="34" charset="0"/>
              </a:rPr>
              <a:t>жртве</a:t>
            </a:r>
            <a:r>
              <a:rPr lang="en-US" sz="2400" dirty="0" smtClean="0">
                <a:latin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</a:rPr>
              <a:t>трговине</a:t>
            </a:r>
            <a:r>
              <a:rPr lang="en-US" sz="2400" dirty="0" smtClean="0">
                <a:latin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</a:rPr>
              <a:t>људима</a:t>
            </a:r>
            <a:endParaRPr lang="en-US" sz="2400" dirty="0" smtClean="0">
              <a:latin typeface="Verdana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Verdana" pitchFamily="34" charset="0"/>
              </a:rPr>
              <a:t>	-</a:t>
            </a:r>
            <a:r>
              <a:rPr lang="en-US" sz="2400" dirty="0" err="1" smtClean="0">
                <a:latin typeface="Verdana" pitchFamily="34" charset="0"/>
              </a:rPr>
              <a:t>лица</a:t>
            </a:r>
            <a:r>
              <a:rPr lang="en-US" sz="2400" dirty="0" smtClean="0">
                <a:latin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</a:rPr>
              <a:t>без</a:t>
            </a:r>
            <a:r>
              <a:rPr lang="en-US" sz="2400" dirty="0" smtClean="0">
                <a:latin typeface="Verdana" pitchFamily="34" charset="0"/>
              </a:rPr>
              <a:t> </a:t>
            </a:r>
            <a:r>
              <a:rPr lang="en-US" sz="2400" dirty="0" err="1" smtClean="0">
                <a:latin typeface="Verdana" pitchFamily="34" charset="0"/>
              </a:rPr>
              <a:t>држављанствa</a:t>
            </a:r>
            <a:r>
              <a:rPr lang="en-US" sz="2400" dirty="0" smtClean="0"/>
              <a:t> (</a:t>
            </a:r>
            <a:r>
              <a:rPr lang="en-US" sz="2400" dirty="0" err="1" smtClean="0"/>
              <a:t>апатрид</a:t>
            </a:r>
            <a:r>
              <a:rPr lang="sr-Cyrl-RS" sz="2400" dirty="0" smtClean="0"/>
              <a:t>и</a:t>
            </a:r>
            <a:r>
              <a:rPr lang="en-US" sz="2400" dirty="0" smtClean="0"/>
              <a:t>), </a:t>
            </a:r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1143000"/>
          </a:xfrm>
        </p:spPr>
        <p:txBody>
          <a:bodyPr/>
          <a:lstStyle/>
          <a:p>
            <a:pPr algn="r"/>
            <a:endParaRPr lang="en-US" sz="3600" smtClean="0">
              <a:latin typeface="Calibri" pitchFamily="34" charset="0"/>
            </a:endParaRPr>
          </a:p>
        </p:txBody>
      </p:sp>
      <p:sp>
        <p:nvSpPr>
          <p:cNvPr id="6148" name="Content Placeholder 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b="1" dirty="0" err="1" smtClean="0"/>
              <a:t>Конвенција</a:t>
            </a:r>
            <a:r>
              <a:rPr lang="en-US" b="1" dirty="0" smtClean="0"/>
              <a:t> о </a:t>
            </a:r>
            <a:r>
              <a:rPr lang="en-US" b="1" dirty="0" err="1" smtClean="0"/>
              <a:t>статусу</a:t>
            </a:r>
            <a:r>
              <a:rPr lang="en-US" b="1" dirty="0" smtClean="0"/>
              <a:t> </a:t>
            </a:r>
            <a:r>
              <a:rPr lang="en-US" b="1" dirty="0" err="1" smtClean="0"/>
              <a:t>избеглица</a:t>
            </a:r>
            <a:r>
              <a:rPr lang="en-US" b="1" dirty="0" smtClean="0"/>
              <a:t> </a:t>
            </a:r>
            <a:endParaRPr lang="sr-Cyrl-RS" b="1" dirty="0" smtClean="0"/>
          </a:p>
          <a:p>
            <a:pPr marL="0" indent="0">
              <a:buFontTx/>
              <a:buNone/>
            </a:pP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Завршним</a:t>
            </a:r>
            <a:r>
              <a:rPr lang="en-US" dirty="0" smtClean="0"/>
              <a:t> </a:t>
            </a:r>
            <a:r>
              <a:rPr lang="en-US" dirty="0" err="1" smtClean="0"/>
              <a:t>актом</a:t>
            </a:r>
            <a:r>
              <a:rPr lang="en-US" dirty="0" smtClean="0"/>
              <a:t> </a:t>
            </a:r>
            <a:r>
              <a:rPr lang="en-US" dirty="0" err="1" smtClean="0"/>
              <a:t>Конференције</a:t>
            </a:r>
            <a:r>
              <a:rPr lang="en-US" dirty="0" smtClean="0"/>
              <a:t> </a:t>
            </a:r>
            <a:r>
              <a:rPr lang="en-US" dirty="0" err="1" smtClean="0"/>
              <a:t>опуномоћеника</a:t>
            </a:r>
            <a:r>
              <a:rPr lang="en-US" dirty="0" smtClean="0"/>
              <a:t> </a:t>
            </a:r>
            <a:r>
              <a:rPr lang="en-US" dirty="0" err="1" smtClean="0"/>
              <a:t>Уједињених</a:t>
            </a:r>
            <a:r>
              <a:rPr lang="en-US" dirty="0" smtClean="0"/>
              <a:t> </a:t>
            </a:r>
            <a:r>
              <a:rPr lang="en-US" dirty="0" err="1" smtClean="0"/>
              <a:t>нација</a:t>
            </a:r>
            <a:r>
              <a:rPr lang="en-US" dirty="0" smtClean="0"/>
              <a:t> о </a:t>
            </a:r>
            <a:r>
              <a:rPr lang="en-US" dirty="0" err="1" smtClean="0"/>
              <a:t>статусу</a:t>
            </a:r>
            <a:r>
              <a:rPr lang="en-US" dirty="0" smtClean="0"/>
              <a:t> </a:t>
            </a:r>
            <a:r>
              <a:rPr lang="en-US" dirty="0" err="1" smtClean="0"/>
              <a:t>избеглица</a:t>
            </a:r>
            <a:r>
              <a:rPr lang="en-US" dirty="0" smtClean="0"/>
              <a:t> и </a:t>
            </a:r>
            <a:r>
              <a:rPr lang="en-US" dirty="0" err="1" smtClean="0"/>
              <a:t>лица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држављанства</a:t>
            </a:r>
            <a:r>
              <a:rPr lang="en-US" dirty="0" smtClean="0"/>
              <a:t> (</a:t>
            </a:r>
            <a:r>
              <a:rPr lang="en-US" dirty="0" err="1" smtClean="0"/>
              <a:t>апатрида</a:t>
            </a:r>
            <a:r>
              <a:rPr lang="en-US" dirty="0" smtClean="0"/>
              <a:t>),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прилозима</a:t>
            </a:r>
            <a:r>
              <a:rPr lang="en-US" dirty="0" smtClean="0"/>
              <a:t>, </a:t>
            </a:r>
            <a:r>
              <a:rPr lang="en-US" dirty="0" err="1" smtClean="0"/>
              <a:t>сачињена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у </a:t>
            </a:r>
            <a:r>
              <a:rPr lang="en-US" dirty="0" err="1" smtClean="0"/>
              <a:t>Женеви</a:t>
            </a:r>
            <a:r>
              <a:rPr lang="en-US" dirty="0" smtClean="0"/>
              <a:t> </a:t>
            </a:r>
            <a:r>
              <a:rPr lang="en-US" u="sng" dirty="0" smtClean="0"/>
              <a:t>28. </a:t>
            </a:r>
            <a:r>
              <a:rPr lang="en-US" u="sng" dirty="0" err="1" smtClean="0"/>
              <a:t>Јула</a:t>
            </a:r>
            <a:r>
              <a:rPr lang="en-US" u="sng" dirty="0" smtClean="0"/>
              <a:t> 1951</a:t>
            </a:r>
            <a:r>
              <a:rPr lang="en-US" dirty="0" smtClean="0"/>
              <a:t>. </a:t>
            </a:r>
            <a:r>
              <a:rPr lang="en-US" dirty="0" err="1" smtClean="0"/>
              <a:t>године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1143000"/>
          </a:xfrm>
        </p:spPr>
        <p:txBody>
          <a:bodyPr/>
          <a:lstStyle/>
          <a:p>
            <a:pPr algn="r"/>
            <a:endParaRPr lang="en-US" sz="3600" smtClean="0">
              <a:latin typeface="Calibri" pitchFamily="34" charset="0"/>
            </a:endParaRPr>
          </a:p>
        </p:txBody>
      </p:sp>
      <p:sp>
        <p:nvSpPr>
          <p:cNvPr id="7172" name="Content Placeholder 1"/>
          <p:cNvSpPr>
            <a:spLocks noGrp="1"/>
          </p:cNvSpPr>
          <p:nvPr>
            <p:ph idx="1"/>
          </p:nvPr>
        </p:nvSpPr>
        <p:spPr>
          <a:xfrm>
            <a:off x="457200" y="1844674"/>
            <a:ext cx="8363272" cy="43926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err="1" smtClean="0"/>
              <a:t>Конференција</a:t>
            </a:r>
            <a:r>
              <a:rPr lang="en-US" dirty="0" smtClean="0"/>
              <a:t> </a:t>
            </a:r>
            <a:r>
              <a:rPr lang="en-US" dirty="0" err="1" smtClean="0"/>
              <a:t>опуномоћеника</a:t>
            </a:r>
            <a:r>
              <a:rPr lang="en-US" dirty="0" smtClean="0"/>
              <a:t> </a:t>
            </a:r>
            <a:r>
              <a:rPr lang="en-US" dirty="0" err="1" smtClean="0"/>
              <a:t>сазвана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резолуцијим</a:t>
            </a:r>
            <a:r>
              <a:rPr lang="en-US" dirty="0" smtClean="0"/>
              <a:t> 429 (V) </a:t>
            </a:r>
            <a:r>
              <a:rPr lang="en-US" dirty="0" err="1" smtClean="0"/>
              <a:t>Генералне</a:t>
            </a:r>
            <a:r>
              <a:rPr lang="en-US" dirty="0" smtClean="0"/>
              <a:t> </a:t>
            </a:r>
            <a:r>
              <a:rPr lang="en-US" dirty="0" err="1" smtClean="0"/>
              <a:t>скупштине</a:t>
            </a:r>
            <a:r>
              <a:rPr lang="en-US" dirty="0" smtClean="0"/>
              <a:t> </a:t>
            </a:r>
            <a:r>
              <a:rPr lang="en-US" dirty="0" err="1" smtClean="0"/>
              <a:t>Уједињених</a:t>
            </a:r>
            <a:r>
              <a:rPr lang="en-US" dirty="0" smtClean="0"/>
              <a:t> </a:t>
            </a:r>
            <a:r>
              <a:rPr lang="en-US" dirty="0" err="1" smtClean="0"/>
              <a:t>нација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14. </a:t>
            </a:r>
            <a:r>
              <a:rPr lang="en-US" dirty="0" err="1" smtClean="0"/>
              <a:t>Децембра</a:t>
            </a:r>
            <a:r>
              <a:rPr lang="en-US" dirty="0" smtClean="0"/>
              <a:t> 1950. </a:t>
            </a:r>
            <a:r>
              <a:rPr lang="en-US" dirty="0" err="1" smtClean="0"/>
              <a:t>године</a:t>
            </a:r>
            <a:r>
              <a:rPr lang="en-US" dirty="0" smtClean="0"/>
              <a:t>, </a:t>
            </a:r>
            <a:r>
              <a:rPr lang="en-US" dirty="0" err="1" smtClean="0"/>
              <a:t>како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завршила</a:t>
            </a:r>
            <a:r>
              <a:rPr lang="en-US" dirty="0" smtClean="0"/>
              <a:t> </a:t>
            </a:r>
            <a:r>
              <a:rPr lang="en-US" dirty="0" err="1" smtClean="0"/>
              <a:t>редакција</a:t>
            </a:r>
            <a:r>
              <a:rPr lang="en-US" dirty="0" smtClean="0"/>
              <a:t> и </a:t>
            </a:r>
            <a:r>
              <a:rPr lang="en-US" dirty="0" err="1" smtClean="0"/>
              <a:t>потписала</a:t>
            </a:r>
            <a:r>
              <a:rPr lang="en-US" dirty="0" smtClean="0"/>
              <a:t> </a:t>
            </a:r>
            <a:r>
              <a:rPr lang="en-US" dirty="0" err="1" smtClean="0"/>
              <a:t>Конвенција</a:t>
            </a:r>
            <a:r>
              <a:rPr lang="en-US" dirty="0" smtClean="0"/>
              <a:t> о </a:t>
            </a:r>
            <a:r>
              <a:rPr lang="en-US" dirty="0" err="1" smtClean="0"/>
              <a:t>статусу</a:t>
            </a:r>
            <a:r>
              <a:rPr lang="en-US" dirty="0" smtClean="0"/>
              <a:t> </a:t>
            </a:r>
            <a:r>
              <a:rPr lang="en-US" dirty="0" err="1" smtClean="0"/>
              <a:t>избеглица</a:t>
            </a:r>
            <a:r>
              <a:rPr lang="en-US" dirty="0" smtClean="0"/>
              <a:t>. </a:t>
            </a:r>
            <a:r>
              <a:rPr lang="en-US" dirty="0" err="1" smtClean="0"/>
              <a:t>Ступила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снагу</a:t>
            </a:r>
            <a:r>
              <a:rPr lang="en-US" dirty="0" smtClean="0"/>
              <a:t> 22. </a:t>
            </a:r>
            <a:r>
              <a:rPr lang="en-US" dirty="0" err="1" smtClean="0"/>
              <a:t>априла</a:t>
            </a:r>
            <a:r>
              <a:rPr lang="en-US" dirty="0" smtClean="0"/>
              <a:t> 1954. </a:t>
            </a:r>
            <a:r>
              <a:rPr lang="en-US" dirty="0" err="1" smtClean="0"/>
              <a:t>године</a:t>
            </a:r>
            <a:r>
              <a:rPr lang="en-US" dirty="0" smtClean="0"/>
              <a:t>, у </a:t>
            </a:r>
            <a:r>
              <a:rPr lang="en-US" dirty="0" err="1" smtClean="0"/>
              <a:t>складу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чланом</a:t>
            </a:r>
            <a:r>
              <a:rPr lang="en-US" dirty="0" smtClean="0"/>
              <a:t> 43 ( </a:t>
            </a:r>
            <a:r>
              <a:rPr lang="en-US" dirty="0" err="1" smtClean="0"/>
              <a:t>Службени</a:t>
            </a:r>
            <a:r>
              <a:rPr lang="en-US" dirty="0" smtClean="0"/>
              <a:t> </a:t>
            </a:r>
            <a:r>
              <a:rPr lang="en-US" dirty="0" err="1" smtClean="0"/>
              <a:t>лист</a:t>
            </a:r>
            <a:r>
              <a:rPr lang="en-US" dirty="0" smtClean="0"/>
              <a:t> ФНРЈ – </a:t>
            </a:r>
            <a:r>
              <a:rPr lang="en-US" dirty="0" err="1" smtClean="0"/>
              <a:t>Међународни</a:t>
            </a:r>
            <a:r>
              <a:rPr lang="en-US" dirty="0" smtClean="0"/>
              <a:t> </a:t>
            </a:r>
            <a:r>
              <a:rPr lang="en-US" dirty="0" err="1" smtClean="0"/>
              <a:t>уговори</a:t>
            </a:r>
            <a:r>
              <a:rPr lang="en-US" dirty="0" smtClean="0"/>
              <a:t>, </a:t>
            </a:r>
            <a:r>
              <a:rPr lang="en-US" dirty="0" err="1" smtClean="0"/>
              <a:t>бр</a:t>
            </a:r>
            <a:r>
              <a:rPr lang="en-US" dirty="0" smtClean="0"/>
              <a:t>. 7/60).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1143000"/>
          </a:xfrm>
        </p:spPr>
        <p:txBody>
          <a:bodyPr/>
          <a:lstStyle/>
          <a:p>
            <a:r>
              <a:rPr lang="en-US" sz="3600" dirty="0" err="1">
                <a:latin typeface="Verdana" pitchFamily="34" charset="0"/>
              </a:rPr>
              <a:t>Права</a:t>
            </a:r>
            <a:r>
              <a:rPr lang="en-US" sz="3600" dirty="0">
                <a:latin typeface="Verdana" pitchFamily="34" charset="0"/>
              </a:rPr>
              <a:t> </a:t>
            </a:r>
            <a:r>
              <a:rPr lang="en-US" sz="3600" dirty="0" err="1">
                <a:latin typeface="Verdana" pitchFamily="34" charset="0"/>
              </a:rPr>
              <a:t>миграната</a:t>
            </a:r>
            <a:r>
              <a:rPr lang="en-US" sz="3600" dirty="0">
                <a:latin typeface="Verdana" pitchFamily="34" charset="0"/>
              </a:rPr>
              <a:t/>
            </a:r>
            <a:br>
              <a:rPr lang="en-US" sz="3600" dirty="0">
                <a:latin typeface="Verdana" pitchFamily="34" charset="0"/>
              </a:rPr>
            </a:br>
            <a:endParaRPr lang="en-US" sz="3600" dirty="0" smtClean="0">
              <a:latin typeface="Calibri" pitchFamily="34" charset="0"/>
            </a:endParaRPr>
          </a:p>
        </p:txBody>
      </p:sp>
      <p:sp>
        <p:nvSpPr>
          <p:cNvPr id="8196" name="Content Placeholder 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Право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на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заштиту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основних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људских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права</a:t>
            </a:r>
            <a:endParaRPr lang="en-US" sz="2300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Начело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једнакости</a:t>
            </a:r>
            <a:r>
              <a:rPr lang="en-US" sz="2300" dirty="0" smtClean="0">
                <a:latin typeface="Verdana" pitchFamily="34" charset="0"/>
              </a:rPr>
              <a:t> и </a:t>
            </a:r>
            <a:r>
              <a:rPr lang="en-US" sz="2300" dirty="0" err="1" smtClean="0">
                <a:latin typeface="Verdana" pitchFamily="34" charset="0"/>
              </a:rPr>
              <a:t>забрана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дискриминације</a:t>
            </a:r>
            <a:endParaRPr lang="en-US" sz="2300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Забрана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враћања</a:t>
            </a:r>
            <a:r>
              <a:rPr lang="en-US" sz="2300" dirty="0" smtClean="0">
                <a:latin typeface="Verdana" pitchFamily="34" charset="0"/>
              </a:rPr>
              <a:t> (non </a:t>
            </a:r>
            <a:r>
              <a:rPr lang="en-US" sz="2300" dirty="0" err="1" smtClean="0">
                <a:latin typeface="Verdana" pitchFamily="34" charset="0"/>
              </a:rPr>
              <a:t>refoulement</a:t>
            </a:r>
            <a:r>
              <a:rPr lang="en-US" sz="2300" dirty="0" smtClean="0">
                <a:latin typeface="Verdana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Право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се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тражи</a:t>
            </a:r>
            <a:r>
              <a:rPr lang="en-US" sz="2300" dirty="0" smtClean="0">
                <a:latin typeface="Verdana" pitchFamily="34" charset="0"/>
              </a:rPr>
              <a:t> и </a:t>
            </a:r>
            <a:r>
              <a:rPr lang="en-US" sz="2300" dirty="0" err="1" smtClean="0">
                <a:latin typeface="Verdana" pitchFamily="34" charset="0"/>
              </a:rPr>
              <a:t>ужива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азил</a:t>
            </a:r>
            <a:endParaRPr lang="en-US" sz="2300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Најбољи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интерес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детета</a:t>
            </a:r>
            <a:endParaRPr lang="en-US" sz="2300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Забрана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арбитрарног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протеривања</a:t>
            </a:r>
            <a:endParaRPr lang="en-US" sz="2300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Право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се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оспори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одлука</a:t>
            </a:r>
            <a:r>
              <a:rPr lang="en-US" sz="2300" dirty="0" smtClean="0">
                <a:latin typeface="Verdana" pitchFamily="34" charset="0"/>
              </a:rPr>
              <a:t> о </a:t>
            </a:r>
            <a:r>
              <a:rPr lang="en-US" sz="2300" dirty="0" err="1" smtClean="0">
                <a:latin typeface="Verdana" pitchFamily="34" charset="0"/>
              </a:rPr>
              <a:t>депортацији</a:t>
            </a:r>
            <a:endParaRPr lang="en-US" sz="2300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Право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на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добровољни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повратак</a:t>
            </a:r>
            <a:r>
              <a:rPr lang="en-US" sz="2300" dirty="0" smtClean="0">
                <a:latin typeface="Verdana" pitchFamily="34" charset="0"/>
              </a:rPr>
              <a:t> у </a:t>
            </a:r>
            <a:r>
              <a:rPr lang="en-US" sz="2300" dirty="0" err="1" smtClean="0">
                <a:latin typeface="Verdana" pitchFamily="34" charset="0"/>
              </a:rPr>
              <a:t>земљу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порекла</a:t>
            </a:r>
            <a:endParaRPr lang="en-US" sz="2300" dirty="0" smtClean="0">
              <a:latin typeface="Verdana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Право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на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здравствену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заштиту</a:t>
            </a:r>
            <a:endParaRPr lang="en-US" sz="2300" dirty="0" smtClean="0">
              <a:latin typeface="Verdana" pitchFamily="34" charset="0"/>
            </a:endParaRPr>
          </a:p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Description: C:\Users\User\Desktop\USPSRS -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" y="142756"/>
            <a:ext cx="1287463" cy="1287463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1143000"/>
          </a:xfrm>
        </p:spPr>
        <p:txBody>
          <a:bodyPr/>
          <a:lstStyle/>
          <a:p>
            <a:pPr algn="r"/>
            <a:endParaRPr lang="en-US" sz="3600" dirty="0" smtClean="0">
              <a:latin typeface="Calibri" pitchFamily="34" charset="0"/>
            </a:endParaRPr>
          </a:p>
        </p:txBody>
      </p:sp>
      <p:sp>
        <p:nvSpPr>
          <p:cNvPr id="8196" name="Content Placeholder 1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353346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 err="1" smtClean="0">
                <a:latin typeface="+mn-lt"/>
              </a:rPr>
              <a:t>Заштита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миграната</a:t>
            </a:r>
            <a:r>
              <a:rPr lang="en-US" sz="2400" b="1" dirty="0" smtClean="0">
                <a:latin typeface="+mn-lt"/>
              </a:rPr>
              <a:t> – </a:t>
            </a:r>
            <a:r>
              <a:rPr lang="en-US" sz="2400" b="1" dirty="0" err="1" smtClean="0">
                <a:latin typeface="+mn-lt"/>
              </a:rPr>
              <a:t>међународно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правни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оквир</a:t>
            </a:r>
            <a:endParaRPr lang="en-US" sz="2400" b="1" dirty="0" smtClean="0">
              <a:latin typeface="+mn-lt"/>
            </a:endParaRPr>
          </a:p>
          <a:p>
            <a:pPr>
              <a:buNone/>
            </a:pPr>
            <a:r>
              <a:rPr lang="sr-Cyrl-RS" sz="2000" b="1" dirty="0" smtClean="0">
                <a:latin typeface="+mn-lt"/>
              </a:rPr>
              <a:t>                             </a:t>
            </a:r>
            <a:r>
              <a:rPr lang="en-US" dirty="0" smtClean="0">
                <a:latin typeface="+mn-lt"/>
              </a:rPr>
              <a:t>УЈЕДИЊЕНЕ НАЦИЈЕ</a:t>
            </a:r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467544" y="1844824"/>
            <a:ext cx="820891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" b="1" dirty="0" smtClean="0">
              <a:latin typeface="Verdana" pitchFamily="34" charset="0"/>
            </a:endParaRPr>
          </a:p>
          <a:p>
            <a:endParaRPr lang="en-US" sz="400" b="1" dirty="0" smtClean="0">
              <a:latin typeface="Verdana" pitchFamily="34" charset="0"/>
            </a:endParaRPr>
          </a:p>
          <a:p>
            <a:endParaRPr lang="en-US" sz="400" b="1" dirty="0" smtClean="0">
              <a:latin typeface="Verdana" pitchFamily="34" charset="0"/>
            </a:endParaRPr>
          </a:p>
          <a:p>
            <a:pPr lvl="1"/>
            <a:endParaRPr lang="sr-Cyrl-RS" sz="2000" dirty="0">
              <a:latin typeface="Verdana" pitchFamily="34" charset="0"/>
            </a:endParaRPr>
          </a:p>
          <a:p>
            <a:pPr lvl="1"/>
            <a:endParaRPr lang="sr-Cyrl-RS" sz="2000" dirty="0" smtClean="0">
              <a:latin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sr-Cyrl-RS" sz="2000" dirty="0" smtClean="0">
              <a:latin typeface="Verdana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Конвенција</a:t>
            </a:r>
            <a:r>
              <a:rPr lang="en-US" sz="2300" dirty="0" smtClean="0">
                <a:latin typeface="Verdana" pitchFamily="34" charset="0"/>
              </a:rPr>
              <a:t> УН о </a:t>
            </a:r>
            <a:r>
              <a:rPr lang="en-US" sz="2300" dirty="0" err="1" smtClean="0">
                <a:latin typeface="Verdana" pitchFamily="34" charset="0"/>
              </a:rPr>
              <a:t>статусу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избеглица</a:t>
            </a:r>
            <a:endParaRPr lang="en-US" sz="2300" dirty="0" smtClean="0">
              <a:latin typeface="Verdana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Конвенција</a:t>
            </a:r>
            <a:r>
              <a:rPr lang="en-US" sz="2300" dirty="0" smtClean="0">
                <a:latin typeface="Verdana" pitchFamily="34" charset="0"/>
              </a:rPr>
              <a:t> УН </a:t>
            </a:r>
            <a:r>
              <a:rPr lang="en-US" sz="2300" dirty="0" err="1" smtClean="0">
                <a:latin typeface="Verdana" pitchFamily="34" charset="0"/>
              </a:rPr>
              <a:t>првотив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мучења</a:t>
            </a:r>
            <a:r>
              <a:rPr lang="en-US" sz="2300" dirty="0" smtClean="0">
                <a:latin typeface="Verdana" pitchFamily="34" charset="0"/>
              </a:rPr>
              <a:t> и </a:t>
            </a:r>
            <a:r>
              <a:rPr lang="en-US" sz="2300" dirty="0" err="1" smtClean="0">
                <a:latin typeface="Verdana" pitchFamily="34" charset="0"/>
              </a:rPr>
              <a:t>других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сурових</a:t>
            </a:r>
            <a:r>
              <a:rPr lang="en-US" sz="2300" dirty="0" smtClean="0">
                <a:latin typeface="Verdana" pitchFamily="34" charset="0"/>
              </a:rPr>
              <a:t>, </a:t>
            </a:r>
            <a:r>
              <a:rPr lang="en-US" sz="2300" dirty="0" err="1" smtClean="0">
                <a:latin typeface="Verdana" pitchFamily="34" charset="0"/>
              </a:rPr>
              <a:t>нечовечних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или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понижавајућих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поступања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или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кажњавања</a:t>
            </a:r>
            <a:endParaRPr lang="en-US" sz="2300" dirty="0" smtClean="0">
              <a:latin typeface="Verdana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Конвенција</a:t>
            </a:r>
            <a:r>
              <a:rPr lang="en-US" sz="2300" dirty="0" smtClean="0">
                <a:latin typeface="Verdana" pitchFamily="34" charset="0"/>
              </a:rPr>
              <a:t> УН о </a:t>
            </a:r>
            <a:r>
              <a:rPr lang="en-US" sz="2300" dirty="0" err="1" smtClean="0">
                <a:latin typeface="Verdana" pitchFamily="34" charset="0"/>
              </a:rPr>
              <a:t>правном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положају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лица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без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држављанства</a:t>
            </a:r>
            <a:endParaRPr lang="en-US" sz="2300" dirty="0" smtClean="0">
              <a:latin typeface="Verdana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Конвенција</a:t>
            </a:r>
            <a:r>
              <a:rPr lang="en-US" sz="2300" dirty="0" smtClean="0">
                <a:latin typeface="Verdana" pitchFamily="34" charset="0"/>
              </a:rPr>
              <a:t> УН о </a:t>
            </a:r>
            <a:r>
              <a:rPr lang="en-US" sz="2300" dirty="0" err="1" smtClean="0">
                <a:latin typeface="Verdana" pitchFamily="34" charset="0"/>
              </a:rPr>
              <a:t>правима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детета</a:t>
            </a:r>
            <a:endParaRPr lang="en-US" sz="2300" dirty="0" smtClean="0">
              <a:latin typeface="Verdana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300" dirty="0" err="1" smtClean="0">
                <a:latin typeface="Verdana" pitchFamily="34" charset="0"/>
              </a:rPr>
              <a:t>Конвенција</a:t>
            </a:r>
            <a:r>
              <a:rPr lang="en-US" sz="2300" dirty="0" smtClean="0">
                <a:latin typeface="Verdana" pitchFamily="34" charset="0"/>
              </a:rPr>
              <a:t> УН о </a:t>
            </a:r>
            <a:r>
              <a:rPr lang="en-US" sz="2300" dirty="0" err="1" smtClean="0">
                <a:latin typeface="Verdana" pitchFamily="34" charset="0"/>
              </a:rPr>
              <a:t>укидању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свих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облика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расне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en-US" sz="2300" dirty="0" err="1" smtClean="0">
                <a:latin typeface="Verdana" pitchFamily="34" charset="0"/>
              </a:rPr>
              <a:t>дискриминације</a:t>
            </a:r>
            <a:endParaRPr lang="en-US" sz="23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9293</TotalTime>
  <Words>696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Diseño predeterminado</vt:lpstr>
      <vt:lpstr>Начело забране протеривања и враћања    ( non-refoulement )  мр Каменко Козарски, председник прекршајног суда у Новом Саду </vt:lpstr>
      <vt:lpstr>Начело некажњавања за незаконит улазак или боравак и примена у прекршајном поступку </vt:lpstr>
      <vt:lpstr>PowerPoint Presentation</vt:lpstr>
      <vt:lpstr>PowerPoint Presentation</vt:lpstr>
      <vt:lpstr>Врсте миграната: </vt:lpstr>
      <vt:lpstr>PowerPoint Presentation</vt:lpstr>
      <vt:lpstr>PowerPoint Presentation</vt:lpstr>
      <vt:lpstr>Права миграната </vt:lpstr>
      <vt:lpstr>PowerPoint Presentation</vt:lpstr>
      <vt:lpstr> САВЕТ ЕВРОПЕ </vt:lpstr>
      <vt:lpstr>НАЦИОНАЛНИ ПРАВНИ ОКВИР </vt:lpstr>
      <vt:lpstr>Начело забране протеривања и враћања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Milan</cp:lastModifiedBy>
  <cp:revision>910</cp:revision>
  <dcterms:created xsi:type="dcterms:W3CDTF">2010-05-23T14:28:12Z</dcterms:created>
  <dcterms:modified xsi:type="dcterms:W3CDTF">2018-10-16T08:16:07Z</dcterms:modified>
</cp:coreProperties>
</file>