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92" r:id="rId2"/>
    <p:sldId id="258" r:id="rId3"/>
    <p:sldId id="269" r:id="rId4"/>
    <p:sldId id="298" r:id="rId5"/>
    <p:sldId id="272" r:id="rId6"/>
    <p:sldId id="299" r:id="rId7"/>
    <p:sldId id="297" r:id="rId8"/>
    <p:sldId id="307" r:id="rId9"/>
    <p:sldId id="308" r:id="rId10"/>
    <p:sldId id="309" r:id="rId11"/>
    <p:sldId id="325" r:id="rId12"/>
    <p:sldId id="275" r:id="rId13"/>
    <p:sldId id="312" r:id="rId14"/>
    <p:sldId id="313" r:id="rId15"/>
    <p:sldId id="315" r:id="rId16"/>
    <p:sldId id="316" r:id="rId17"/>
    <p:sldId id="314" r:id="rId18"/>
    <p:sldId id="322" r:id="rId19"/>
    <p:sldId id="323" r:id="rId20"/>
    <p:sldId id="324" r:id="rId21"/>
    <p:sldId id="317" r:id="rId22"/>
    <p:sldId id="318" r:id="rId23"/>
    <p:sldId id="319" r:id="rId24"/>
    <p:sldId id="321" r:id="rId25"/>
    <p:sldId id="311" r:id="rId26"/>
    <p:sldId id="310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4381C"/>
    <a:srgbClr val="A50021"/>
    <a:srgbClr val="FFFFA3"/>
    <a:srgbClr val="E6E6C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93" autoAdjust="0"/>
    <p:restoredTop sz="95057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Уручење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80-4ABF-93C3-E29836AA200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80-4ABF-93C3-E29836AA200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курири</c:v>
                </c:pt>
                <c:pt idx="1">
                  <c:v>птт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80-4ABF-93C3-E29836AA20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86448248457136"/>
          <c:w val="0.4909450612523093"/>
          <c:h val="0.14524429991897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cap="none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Уручење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A6-48FC-9E30-A561C45DC70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A6-48FC-9E30-A561C45DC70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курири</c:v>
                </c:pt>
                <c:pt idx="1">
                  <c:v>птт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A6-48FC-9E30-A561C45DC7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86448248457136"/>
          <c:w val="0.4909450612523093"/>
          <c:h val="0.14524429991897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cap="none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5A6E0-83BE-40F8-97FF-352A41060F24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64560-56F4-4C22-8E07-9D1B6307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79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B93F-E9B0-42E1-99AD-DAE13C9792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17B4-8C4F-4F5B-BE76-D174DCFDB3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5141E-012B-4E0E-967A-E29BC875F9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953D-8D6A-448F-BC2C-6CCF23516B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BF2A-53AF-42A2-BD45-35F020F4F0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F0D0-0472-44BF-B48A-0878957D83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5242-05A9-43D4-809A-13E8B98A9F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A0E1-462E-4E28-AC6B-C671C6033D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8C37-BE41-4AE2-A64F-0EC58EA1D5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E22D-B2CB-43F7-B551-DAE26A4AFE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F549-9120-4A29-AE0C-3B51542E07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CB3D7B-6E2F-49C9-BBA6-6F8E3FDB7D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0" y="77189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4752527"/>
          </a:xfrm>
        </p:spPr>
        <p:txBody>
          <a:bodyPr/>
          <a:lstStyle/>
          <a:p>
            <a:r>
              <a:rPr lang="sr-Cyrl-RS" sz="4000" dirty="0">
                <a:latin typeface="Cambria" panose="02040503050406030204" pitchFamily="18" charset="0"/>
              </a:rPr>
              <a:t>Пример Прекршајног суда у Новом Саду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6700" y="1880099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r-Cyrl-RS" sz="4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Ефекти примене новог начина достављања по ЗОП</a:t>
            </a:r>
            <a:endParaRPr lang="en-US" sz="4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260" y="5013176"/>
            <a:ext cx="8608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sr-Cyrl-RS" sz="3200" dirty="0">
                <a:latin typeface="Times New Roman" pitchFamily="18" charset="0"/>
                <a:cs typeface="+mn-cs"/>
              </a:rPr>
              <a:t>мр Каменко Козарски, </a:t>
            </a:r>
            <a:endParaRPr lang="en-US" sz="3200" dirty="0" smtClean="0">
              <a:latin typeface="Times New Roman" pitchFamily="18" charset="0"/>
              <a:cs typeface="+mn-cs"/>
            </a:endParaRPr>
          </a:p>
          <a:p>
            <a:pPr eaLnBrk="0" hangingPunct="0"/>
            <a:r>
              <a:rPr lang="sr-Cyrl-RS" sz="3200" dirty="0" smtClean="0">
                <a:latin typeface="Times New Roman" pitchFamily="18" charset="0"/>
                <a:cs typeface="+mn-cs"/>
              </a:rPr>
              <a:t>председник </a:t>
            </a:r>
            <a:r>
              <a:rPr lang="sr-Cyrl-RS" sz="3200" dirty="0">
                <a:latin typeface="Times New Roman" pitchFamily="18" charset="0"/>
                <a:cs typeface="+mn-cs"/>
              </a:rPr>
              <a:t>прекршајног суда у Новом Саду</a:t>
            </a:r>
            <a:r>
              <a:rPr lang="en-US" sz="3200" dirty="0">
                <a:latin typeface="Times New Roman" pitchFamily="18" charset="0"/>
                <a:cs typeface="+mn-cs"/>
              </a:rPr>
              <a:t/>
            </a:r>
            <a:br>
              <a:rPr lang="en-US" sz="3200" dirty="0">
                <a:latin typeface="Times New Roman" pitchFamily="18" charset="0"/>
                <a:cs typeface="+mn-cs"/>
              </a:rPr>
            </a:br>
            <a:endParaRPr lang="en-US" sz="3200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95288" y="287338"/>
            <a:ext cx="8229600" cy="1143000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Закон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прекршајима</a:t>
            </a:r>
            <a:endParaRPr lang="en-US" sz="36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392613"/>
          </a:xfrm>
        </p:spPr>
        <p:txBody>
          <a:bodyPr/>
          <a:lstStyle/>
          <a:p>
            <a:pPr marL="0" indent="0" algn="ctr">
              <a:buNone/>
            </a:pPr>
            <a:endParaRPr lang="sr-Cyrl-RS" sz="3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sr-Cyrl-RS" sz="3200" dirty="0">
                <a:latin typeface="Cambria" panose="02040503050406030204" pitchFamily="18" charset="0"/>
              </a:rPr>
              <a:t> </a:t>
            </a:r>
            <a:r>
              <a:rPr lang="sr-Cyrl-RS" sz="3200" dirty="0" smtClean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„</a:t>
            </a:r>
            <a:r>
              <a:rPr lang="en-US" sz="3200" dirty="0" err="1">
                <a:latin typeface="Cambria" panose="02040503050406030204" pitchFamily="18" charset="0"/>
              </a:rPr>
              <a:t>Службени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гласник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Републике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Србије</a:t>
            </a:r>
            <a:r>
              <a:rPr lang="en-US" sz="3200" dirty="0">
                <a:latin typeface="Cambria" panose="02040503050406030204" pitchFamily="18" charset="0"/>
              </a:rPr>
              <a:t>“ </a:t>
            </a:r>
          </a:p>
          <a:p>
            <a:pPr marL="0" indent="0" algn="ctr">
              <a:buNone/>
            </a:pPr>
            <a:r>
              <a:rPr lang="en-US" sz="3200" dirty="0" err="1">
                <a:latin typeface="Cambria" panose="02040503050406030204" pitchFamily="18" charset="0"/>
              </a:rPr>
              <a:t>број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</a:rPr>
              <a:t>65/13 </a:t>
            </a:r>
            <a:r>
              <a:rPr lang="sr-Cyrl-RS" sz="3200" dirty="0" smtClean="0">
                <a:latin typeface="Cambria" panose="02040503050406030204" pitchFamily="18" charset="0"/>
              </a:rPr>
              <a:t>и 13</a:t>
            </a:r>
            <a:r>
              <a:rPr lang="en-US" sz="3200" dirty="0" smtClean="0">
                <a:latin typeface="Cambria" panose="02040503050406030204" pitchFamily="18" charset="0"/>
              </a:rPr>
              <a:t>/1</a:t>
            </a:r>
            <a:r>
              <a:rPr lang="sr-Cyrl-RS" sz="3200" dirty="0" smtClean="0">
                <a:latin typeface="Cambria" panose="02040503050406030204" pitchFamily="18" charset="0"/>
              </a:rPr>
              <a:t>6</a:t>
            </a:r>
            <a:r>
              <a:rPr lang="en-US" sz="3200" dirty="0" smtClean="0">
                <a:latin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</a:rPr>
              <a:t>од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sr-Cyrl-RS" sz="3200" dirty="0" smtClean="0">
                <a:latin typeface="Cambria" panose="02040503050406030204" pitchFamily="18" charset="0"/>
              </a:rPr>
              <a:t>19</a:t>
            </a:r>
            <a:r>
              <a:rPr lang="en-US" sz="3200" dirty="0" smtClean="0">
                <a:latin typeface="Cambria" panose="02040503050406030204" pitchFamily="18" charset="0"/>
              </a:rPr>
              <a:t>. </a:t>
            </a:r>
            <a:r>
              <a:rPr lang="sr-Cyrl-RS" u="sng" dirty="0">
                <a:latin typeface="Cambria" panose="02040503050406030204" pitchFamily="18" charset="0"/>
              </a:rPr>
              <a:t>фебруара</a:t>
            </a:r>
            <a:r>
              <a:rPr lang="en-US" sz="3200" dirty="0" smtClean="0">
                <a:latin typeface="Cambria" panose="02040503050406030204" pitchFamily="18" charset="0"/>
              </a:rPr>
              <a:t> 201</a:t>
            </a:r>
            <a:r>
              <a:rPr lang="sr-Cyrl-RS" sz="3200" dirty="0" smtClean="0">
                <a:latin typeface="Cambria" panose="02040503050406030204" pitchFamily="18" charset="0"/>
              </a:rPr>
              <a:t>6</a:t>
            </a:r>
            <a:r>
              <a:rPr lang="en-US" sz="3200" dirty="0" smtClean="0">
                <a:latin typeface="Cambria" panose="02040503050406030204" pitchFamily="18" charset="0"/>
              </a:rPr>
              <a:t>. </a:t>
            </a:r>
            <a:r>
              <a:rPr lang="en-US" sz="3200" dirty="0" err="1" smtClean="0">
                <a:latin typeface="Cambria" panose="02040503050406030204" pitchFamily="18" charset="0"/>
              </a:rPr>
              <a:t>године</a:t>
            </a:r>
            <a:endParaRPr lang="sr-Cyrl-RS" sz="3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sr-Cyrl-RS" sz="3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sr-Cyrl-RS" sz="3200" dirty="0" smtClean="0">
                <a:latin typeface="Cambria" panose="02040503050406030204" pitchFamily="18" charset="0"/>
              </a:rPr>
              <a:t> ступио на снагу</a:t>
            </a:r>
          </a:p>
          <a:p>
            <a:pPr marL="0" indent="0" algn="ctr">
              <a:buNone/>
            </a:pPr>
            <a:r>
              <a:rPr lang="sr-Cyrl-RS" sz="3200" u="sng" dirty="0" smtClean="0">
                <a:latin typeface="Cambria" panose="02040503050406030204" pitchFamily="18" charset="0"/>
              </a:rPr>
              <a:t>27. фебруара 2016.</a:t>
            </a:r>
            <a:r>
              <a:rPr lang="en-US" sz="3200" u="sng" dirty="0" smtClean="0">
                <a:latin typeface="Cambria" panose="02040503050406030204" pitchFamily="18" charset="0"/>
              </a:rPr>
              <a:t> </a:t>
            </a:r>
            <a:r>
              <a:rPr lang="en-US" sz="3200" u="sng" dirty="0" err="1">
                <a:latin typeface="Cambria" panose="02040503050406030204" pitchFamily="18" charset="0"/>
              </a:rPr>
              <a:t>године</a:t>
            </a:r>
            <a:endParaRPr lang="en-US" sz="32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588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95288" y="287338"/>
            <a:ext cx="8229600" cy="1143000"/>
          </a:xfrm>
        </p:spPr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Закон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о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прекршајима</a:t>
            </a:r>
            <a:endParaRPr lang="en-US" sz="36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362950" cy="4392613"/>
          </a:xfrm>
        </p:spPr>
        <p:txBody>
          <a:bodyPr/>
          <a:lstStyle/>
          <a:p>
            <a:pPr marL="0" indent="0" algn="ctr">
              <a:buNone/>
            </a:pPr>
            <a:endParaRPr lang="sr-Cyrl-RS" sz="32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sr-Cyrl-RS" sz="3200" dirty="0">
                <a:latin typeface="Cambria" panose="02040503050406030204" pitchFamily="18" charset="0"/>
              </a:rPr>
              <a:t> </a:t>
            </a:r>
            <a:r>
              <a:rPr lang="sr-Cyrl-RS" sz="3200" dirty="0" smtClean="0">
                <a:latin typeface="Cambria" panose="02040503050406030204" pitchFamily="18" charset="0"/>
              </a:rPr>
              <a:t> Док Пошта није променила начин доствљања све је било само у домену „пише у ЗОП, али ми радимо по правилнику поште“</a:t>
            </a:r>
            <a:endParaRPr lang="en-US" sz="32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19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Calibri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" y="1988840"/>
            <a:ext cx="6939365" cy="428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Calibri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" y="2060848"/>
            <a:ext cx="7013703" cy="4281488"/>
          </a:xfrm>
        </p:spPr>
      </p:pic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97233" y="29761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sr-Cyrl-RS" sz="4000" b="1" dirty="0" smtClean="0">
                <a:latin typeface="Century" panose="02040604050505020304" pitchFamily="18" charset="0"/>
              </a:rPr>
              <a:t/>
            </a:r>
            <a:br>
              <a:rPr lang="sr-Cyrl-RS" sz="4000" b="1" dirty="0" smtClean="0">
                <a:latin typeface="Century" panose="02040604050505020304" pitchFamily="18" charset="0"/>
              </a:rPr>
            </a:b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писмена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Члан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156.</a:t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Писмена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достављају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преко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поште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друге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службе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овлашћене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доставу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службеног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лица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суда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другог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односно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непосредно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просторијама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суда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врши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електронском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путем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складу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посебним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прописима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акo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то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постоје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услови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97233" y="29761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sr-Cyrl-RS" sz="4000" b="1" dirty="0" smtClean="0">
                <a:latin typeface="Century" panose="02040604050505020304" pitchFamily="18" charset="0"/>
              </a:rPr>
              <a:t/>
            </a:r>
            <a:br>
              <a:rPr lang="sr-Cyrl-RS" sz="4000" b="1" dirty="0" smtClean="0">
                <a:latin typeface="Century" panose="02040604050505020304" pitchFamily="18" charset="0"/>
              </a:rPr>
            </a:b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писмена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Члан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156.</a:t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107504" y="1844675"/>
            <a:ext cx="8856984" cy="4281488"/>
          </a:xfrm>
        </p:spPr>
        <p:txBody>
          <a:bodyPr/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врши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сваког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дана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радном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месту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пословној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просторији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радно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време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стану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од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сата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суду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када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лице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коме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треба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изврши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тамо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затекне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када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га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суд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због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позове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изврши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и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друго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време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другом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месту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основу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посебне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одлуке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суда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коју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достављач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захтев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лица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коме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врши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дужан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покаже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97233" y="29761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sr-Cyrl-RS" sz="4000" b="1" dirty="0" smtClean="0">
                <a:latin typeface="Century" panose="02040604050505020304" pitchFamily="18" charset="0"/>
              </a:rPr>
              <a:t/>
            </a:r>
            <a:br>
              <a:rPr lang="sr-Cyrl-RS" sz="4000" b="1" dirty="0" smtClean="0">
                <a:latin typeface="Century" panose="02040604050505020304" pitchFamily="18" charset="0"/>
              </a:rPr>
            </a:b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писмена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Члан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156.</a:t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107504" y="1844675"/>
            <a:ext cx="8856984" cy="4281488"/>
          </a:xfrm>
        </p:spPr>
        <p:txBody>
          <a:bodyPr/>
          <a:lstStyle/>
          <a:p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Позив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усмени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претрес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друге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позиве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суд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усмено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саопштити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лицу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које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пред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њим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налази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уз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поуку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о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последицама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недоласка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Такав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усмени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позив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забележиће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записнику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који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ће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позвано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лице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потписати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осим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ако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позив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забележен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записнику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о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претресу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чиме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сматра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извршена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одсутном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лицу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Члан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160. 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Ако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адреси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где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има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извршити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нико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затекне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оставиће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поштанском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сандучету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прибити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врата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обавештење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лице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коме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упућено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треба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га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преузме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суду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року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од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дана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од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дана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покушаног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II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протеку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рока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из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става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овог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члана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ће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истаћи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огласној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табли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интернет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страници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суда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ако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постоје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технички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услови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сматра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извршеним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истеку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рока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од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осам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дана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од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дана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истицања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огласној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табли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интернет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страници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суда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одсутном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лицу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Члан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160. 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Обавештење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из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става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овог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члана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садржи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име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презиме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лица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коме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покушано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својство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поступку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датум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час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када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покушано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адресу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којој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покушано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назнаку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треба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преузме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суду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у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ком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року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уз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упозорење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ће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случају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преузимања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копија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бити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истакнута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огласној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табли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интернет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страници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суда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као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ће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том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случају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протеку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рока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од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осам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сматрати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извршено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одсутном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лицу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Члан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160. 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60866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IV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Ако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утврди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лице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коме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има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доставити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одсутно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или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привремено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борави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другој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адреси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због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тога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време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предати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ће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вратити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суду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уз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назначење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где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одсутни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налази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када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где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ће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моћи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извршити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Ако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при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поновљеном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покушају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доставити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време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у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месту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одређеном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начин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из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става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4.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овог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члана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ће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истаћи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огласној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табли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интернет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страници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суда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ако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за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постоје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технички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услови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сматра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извршеним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истеку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рока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од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осам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од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дана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истицања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огласној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табли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интернет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страници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суда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0" y="106685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081408" y="547550"/>
            <a:ext cx="8156612" cy="866527"/>
          </a:xfrm>
        </p:spPr>
        <p:txBody>
          <a:bodyPr/>
          <a:lstStyle/>
          <a:p>
            <a:r>
              <a:rPr lang="sr-Cyrl-R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ЕФИКАСНА ДОСТАВА ПОЗИВА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2936"/>
            <a:ext cx="6726824" cy="367483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Достављање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одсутном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лицу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Члан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160. 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VI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Ако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достави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адресу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из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члана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158.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став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овог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закона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суд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ће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проверити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адресу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ако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при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поновљеном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покушају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писмено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не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може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доставити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адресу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којој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је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лице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пријављено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поступиће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се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начин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прописан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ставу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овог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члана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Анализа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sr-Cyrl-CS" sz="2000" dirty="0">
                <a:latin typeface="Cambria" panose="02040503050406030204" pitchFamily="18" charset="0"/>
              </a:rPr>
              <a:t>Трошкови за услуге доставе </a:t>
            </a:r>
            <a:r>
              <a:rPr lang="sr-Cyrl-CS" sz="2000" b="1" dirty="0" smtClean="0">
                <a:latin typeface="Cambria" panose="02040503050406030204" pitchFamily="18" charset="0"/>
              </a:rPr>
              <a:t>ПТТ у 2018.години закључно са августом</a:t>
            </a:r>
            <a:endParaRPr lang="en-US" sz="2000" b="1" dirty="0">
              <a:latin typeface="Cambria" panose="02040503050406030204" pitchFamily="18" charset="0"/>
            </a:endParaRPr>
          </a:p>
          <a:p>
            <a:r>
              <a:rPr lang="sr-Cyrl-RS" sz="2000" dirty="0" smtClean="0">
                <a:latin typeface="Cambria" panose="02040503050406030204" pitchFamily="18" charset="0"/>
              </a:rPr>
              <a:t>2018.        </a:t>
            </a:r>
            <a:r>
              <a:rPr lang="sr-Cyrl-CS" sz="2000" b="1" dirty="0" smtClean="0">
                <a:latin typeface="Cambria" panose="02040503050406030204" pitchFamily="18" charset="0"/>
              </a:rPr>
              <a:t>4.302.302,86</a:t>
            </a:r>
            <a:r>
              <a:rPr lang="sr-Cyrl-CS" sz="2000" dirty="0" smtClean="0">
                <a:latin typeface="Cambria" panose="02040503050406030204" pitchFamily="18" charset="0"/>
              </a:rPr>
              <a:t>      +       </a:t>
            </a:r>
            <a:r>
              <a:rPr lang="sr-Cyrl-CS" sz="2000" b="1" dirty="0" smtClean="0">
                <a:latin typeface="Cambria" panose="02040503050406030204" pitchFamily="18" charset="0"/>
              </a:rPr>
              <a:t>170.000,00 </a:t>
            </a:r>
            <a:r>
              <a:rPr lang="sr-Cyrl-CS" sz="2000" dirty="0" smtClean="0">
                <a:latin typeface="Cambria" panose="02040503050406030204" pitchFamily="18" charset="0"/>
              </a:rPr>
              <a:t>доплатне маркице</a:t>
            </a:r>
          </a:p>
          <a:p>
            <a:pPr marL="0" indent="0">
              <a:buNone/>
            </a:pPr>
            <a:r>
              <a:rPr lang="en-US" sz="2000" dirty="0" smtClean="0">
                <a:latin typeface="Cambria" panose="02040503050406030204" pitchFamily="18" charset="0"/>
              </a:rPr>
              <a:t>         </a:t>
            </a:r>
            <a:r>
              <a:rPr lang="sr-Cyrl-CS" sz="2000" dirty="0" smtClean="0">
                <a:latin typeface="Cambria" panose="02040503050406030204" pitchFamily="18" charset="0"/>
              </a:rPr>
              <a:t>                       </a:t>
            </a:r>
            <a:r>
              <a:rPr lang="sr-Cyrl-CS" sz="2000" b="1" dirty="0" smtClean="0">
                <a:latin typeface="Cambria" panose="02040503050406030204" pitchFamily="18" charset="0"/>
              </a:rPr>
              <a:t>92.002 </a:t>
            </a:r>
            <a:r>
              <a:rPr lang="sr-Cyrl-CS" sz="2000" dirty="0" smtClean="0">
                <a:latin typeface="Cambria" panose="02040503050406030204" pitchFamily="18" charset="0"/>
              </a:rPr>
              <a:t>комада</a:t>
            </a:r>
            <a:endParaRPr lang="en-US" sz="2000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246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Calibri" pitchFamily="34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u="sng" dirty="0" err="1">
                <a:latin typeface="Cambria" panose="02040503050406030204" pitchFamily="18" charset="0"/>
              </a:rPr>
              <a:t>Ефикасност</a:t>
            </a:r>
            <a:r>
              <a:rPr lang="en-US" sz="2800" u="sng" dirty="0">
                <a:latin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</a:rPr>
              <a:t>рада</a:t>
            </a:r>
            <a:r>
              <a:rPr lang="en-US" sz="2800" u="sng" dirty="0">
                <a:latin typeface="Cambria" panose="02040503050406030204" pitchFamily="18" charset="0"/>
              </a:rPr>
              <a:t> </a:t>
            </a:r>
            <a:r>
              <a:rPr lang="sr-Cyrl-RS" sz="2800" u="sng" dirty="0" smtClean="0">
                <a:latin typeface="Cambria" panose="02040503050406030204" pitchFamily="18" charset="0"/>
              </a:rPr>
              <a:t>поште </a:t>
            </a:r>
            <a:r>
              <a:rPr lang="en-US" sz="2800" u="sng" dirty="0" err="1" smtClean="0">
                <a:latin typeface="Cambria" panose="02040503050406030204" pitchFamily="18" charset="0"/>
              </a:rPr>
              <a:t>се</a:t>
            </a:r>
            <a:r>
              <a:rPr lang="en-US" sz="2800" u="sng" dirty="0" smtClean="0">
                <a:latin typeface="Cambria" panose="02040503050406030204" pitchFamily="18" charset="0"/>
              </a:rPr>
              <a:t> </a:t>
            </a:r>
            <a:r>
              <a:rPr lang="en-US" sz="2800" u="sng" dirty="0" err="1" smtClean="0">
                <a:latin typeface="Cambria" panose="02040503050406030204" pitchFamily="18" charset="0"/>
              </a:rPr>
              <a:t>огледа</a:t>
            </a:r>
            <a:r>
              <a:rPr lang="en-US" sz="2800" u="sng" dirty="0" smtClean="0">
                <a:latin typeface="Cambria" panose="02040503050406030204" pitchFamily="18" charset="0"/>
              </a:rPr>
              <a:t> </a:t>
            </a:r>
            <a:r>
              <a:rPr lang="en-US" sz="2800" u="sng" dirty="0">
                <a:latin typeface="Cambria" panose="02040503050406030204" pitchFamily="18" charset="0"/>
              </a:rPr>
              <a:t>у </a:t>
            </a:r>
            <a:r>
              <a:rPr lang="en-US" sz="2800" u="sng" dirty="0" err="1" smtClean="0">
                <a:latin typeface="Cambria" panose="02040503050406030204" pitchFamily="18" charset="0"/>
              </a:rPr>
              <a:t>следећем</a:t>
            </a:r>
            <a:r>
              <a:rPr lang="sr-Cyrl-RS" sz="2800" u="sng" dirty="0" smtClean="0">
                <a:latin typeface="Cambria" panose="020405030504060302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400" dirty="0" smtClean="0">
                <a:latin typeface="Cambria" panose="02040503050406030204" pitchFamily="18" charset="0"/>
              </a:rPr>
              <a:t>Приликом достављања писмена електронски се штампају коверте и списак пошиљки (убрзан рад, избачено мануелно писање на ковертама и доставним књигама поште),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400" dirty="0" smtClean="0">
                <a:latin typeface="Cambria" panose="02040503050406030204" pitchFamily="18" charset="0"/>
              </a:rPr>
              <a:t>Странке не одлазе у пошту да преузму писмено, него у суд,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400" dirty="0" smtClean="0">
                <a:latin typeface="Cambria" panose="02040503050406030204" pitchFamily="18" charset="0"/>
              </a:rPr>
              <a:t>Пошиљка не стоји у пошти по десет и више дана,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2400" dirty="0" smtClean="0">
                <a:latin typeface="Cambria" panose="02040503050406030204" pitchFamily="18" charset="0"/>
              </a:rPr>
              <a:t>Или је писмено уручено или је остављено обавештење,</a:t>
            </a:r>
          </a:p>
          <a:p>
            <a:pPr marL="0" indent="0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590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Уручење са С1</a:t>
            </a:r>
            <a:endParaRPr lang="en-US" sz="4000" dirty="0" smtClean="0">
              <a:latin typeface="Calibri" pitchFamily="34" charset="0"/>
            </a:endParaRPr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847790"/>
              </p:ext>
            </p:extLst>
          </p:nvPr>
        </p:nvGraphicFramePr>
        <p:xfrm>
          <a:off x="457200" y="1844675"/>
          <a:ext cx="8229600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5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Calibri" pitchFamily="34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146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Calibri" pitchFamily="34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65787" y="3244334"/>
            <a:ext cx="441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FontTx/>
              <a:buNone/>
            </a:pPr>
            <a:r>
              <a:rPr lang="en-US" sz="4000" dirty="0" err="1" smtClean="0"/>
              <a:t>Хвала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dirty="0" smtClean="0"/>
              <a:t> </a:t>
            </a:r>
            <a:r>
              <a:rPr lang="en-US" sz="4000" dirty="0" err="1" smtClean="0"/>
              <a:t>пажњи</a:t>
            </a:r>
            <a:r>
              <a:rPr lang="en-US" sz="40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795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Calibri" pitchFamily="34" charset="0"/>
            </a:endParaRPr>
          </a:p>
        </p:txBody>
      </p:sp>
      <p:sp>
        <p:nvSpPr>
          <p:cNvPr id="11268" name="Content Placeholder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65787" y="3244334"/>
            <a:ext cx="4412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FontTx/>
              <a:buNone/>
            </a:pPr>
            <a:r>
              <a:rPr lang="en-US" sz="4000" dirty="0" err="1" smtClean="0"/>
              <a:t>Хвала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dirty="0" smtClean="0"/>
              <a:t> </a:t>
            </a:r>
            <a:r>
              <a:rPr lang="en-US" sz="4000" dirty="0" err="1" smtClean="0"/>
              <a:t>пажњи</a:t>
            </a:r>
            <a:r>
              <a:rPr lang="en-US" sz="40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985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Статистика ?</a:t>
            </a:r>
            <a:br>
              <a:rPr lang="sr-Cyrl-R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6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4" name="Content Placeholder 1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281488"/>
          </a:xfrm>
        </p:spPr>
        <p:txBody>
          <a:bodyPr/>
          <a:lstStyle/>
          <a:p>
            <a:pPr>
              <a:buNone/>
              <a:defRPr/>
            </a:pPr>
            <a:endParaRPr lang="sr-Cyrl-RS" dirty="0" smtClean="0"/>
          </a:p>
          <a:p>
            <a:pPr>
              <a:buNone/>
              <a:defRPr/>
            </a:pPr>
            <a:endParaRPr lang="sr-Cyrl-R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5288" y="1628775"/>
            <a:ext cx="84978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endParaRPr lang="sr-Cyrl-RS" sz="4400" dirty="0">
              <a:latin typeface="Gill Sans M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60117" y="2922916"/>
            <a:ext cx="2952328" cy="280194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Calibri" pitchFamily="34" charset="0"/>
            </a:endParaRPr>
          </a:p>
        </p:txBody>
      </p:sp>
      <p:sp>
        <p:nvSpPr>
          <p:cNvPr id="5124" name="Content Placeholder 1"/>
          <p:cNvSpPr>
            <a:spLocks noGrp="1"/>
          </p:cNvSpPr>
          <p:nvPr>
            <p:ph idx="1"/>
          </p:nvPr>
        </p:nvSpPr>
        <p:spPr>
          <a:xfrm>
            <a:off x="467544" y="1844674"/>
            <a:ext cx="8230369" cy="4608661"/>
          </a:xfrm>
        </p:spPr>
        <p:txBody>
          <a:bodyPr/>
          <a:lstStyle/>
          <a:p>
            <a:r>
              <a:rPr lang="sr-Cyrl-CS" dirty="0">
                <a:latin typeface="Cambria" panose="02040503050406030204" pitchFamily="18" charset="0"/>
              </a:rPr>
              <a:t>Трошкови за услуге доставе </a:t>
            </a:r>
            <a:r>
              <a:rPr lang="sr-Cyrl-CS" b="1" dirty="0">
                <a:latin typeface="Cambria" panose="02040503050406030204" pitchFamily="18" charset="0"/>
              </a:rPr>
              <a:t>ПТТ</a:t>
            </a:r>
            <a:endParaRPr lang="en-US" b="1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2013.        </a:t>
            </a:r>
            <a:r>
              <a:rPr lang="sr-Cyrl-CS" b="1" dirty="0">
                <a:latin typeface="Cambria" panose="02040503050406030204" pitchFamily="18" charset="0"/>
              </a:rPr>
              <a:t>4.144.186,00</a:t>
            </a:r>
            <a:r>
              <a:rPr lang="sr-Cyrl-CS" dirty="0">
                <a:latin typeface="Cambria" panose="02040503050406030204" pitchFamily="18" charset="0"/>
              </a:rPr>
              <a:t> +  </a:t>
            </a:r>
            <a:r>
              <a:rPr lang="sr-Cyrl-CS" b="1" dirty="0">
                <a:latin typeface="Cambria" panose="02040503050406030204" pitchFamily="18" charset="0"/>
              </a:rPr>
              <a:t>187.000,00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2014.        </a:t>
            </a:r>
            <a:r>
              <a:rPr lang="sr-Cyrl-CS" b="1" dirty="0">
                <a:latin typeface="Cambria" panose="02040503050406030204" pitchFamily="18" charset="0"/>
              </a:rPr>
              <a:t>7.500.660,00</a:t>
            </a:r>
            <a:r>
              <a:rPr lang="sr-Cyrl-CS" dirty="0">
                <a:latin typeface="Cambria" panose="02040503050406030204" pitchFamily="18" charset="0"/>
              </a:rPr>
              <a:t> +  </a:t>
            </a:r>
            <a:r>
              <a:rPr lang="sr-Cyrl-CS" b="1" dirty="0">
                <a:latin typeface="Cambria" panose="02040503050406030204" pitchFamily="18" charset="0"/>
              </a:rPr>
              <a:t>386.000,00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2015.        </a:t>
            </a:r>
            <a:r>
              <a:rPr lang="sr-Cyrl-CS" b="1" dirty="0">
                <a:latin typeface="Cambria" panose="02040503050406030204" pitchFamily="18" charset="0"/>
              </a:rPr>
              <a:t>6.045.755,00</a:t>
            </a:r>
            <a:r>
              <a:rPr lang="sr-Cyrl-CS" dirty="0">
                <a:latin typeface="Cambria" panose="02040503050406030204" pitchFamily="18" charset="0"/>
              </a:rPr>
              <a:t> +  </a:t>
            </a:r>
            <a:r>
              <a:rPr lang="sr-Cyrl-CS" b="1" dirty="0">
                <a:latin typeface="Cambria" panose="02040503050406030204" pitchFamily="18" charset="0"/>
              </a:rPr>
              <a:t>285.000,00</a:t>
            </a:r>
          </a:p>
          <a:p>
            <a:r>
              <a:rPr lang="sr-Cyrl-CS" dirty="0" smtClean="0">
                <a:latin typeface="Cambria" panose="02040503050406030204" pitchFamily="18" charset="0"/>
              </a:rPr>
              <a:t>Трошкови </a:t>
            </a:r>
            <a:r>
              <a:rPr lang="sr-Cyrl-CS" dirty="0">
                <a:latin typeface="Cambria" panose="02040503050406030204" pitchFamily="18" charset="0"/>
              </a:rPr>
              <a:t>за услуге </a:t>
            </a:r>
            <a:r>
              <a:rPr lang="sr-Cyrl-CS" dirty="0" smtClean="0">
                <a:latin typeface="Cambria" panose="02040503050406030204" pitchFamily="18" charset="0"/>
              </a:rPr>
              <a:t>достав</a:t>
            </a:r>
            <a:r>
              <a:rPr lang="sr-Cyrl-RS" dirty="0" smtClean="0">
                <a:latin typeface="Cambria" panose="02040503050406030204" pitchFamily="18" charset="0"/>
              </a:rPr>
              <a:t>н</a:t>
            </a:r>
            <a:r>
              <a:rPr lang="sr-Cyrl-CS" dirty="0" smtClean="0">
                <a:latin typeface="Cambria" panose="02040503050406030204" pitchFamily="18" charset="0"/>
              </a:rPr>
              <a:t>е службе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2013.       </a:t>
            </a:r>
            <a:r>
              <a:rPr lang="sr-Cyrl-CS" b="1" dirty="0">
                <a:latin typeface="Cambria" panose="02040503050406030204" pitchFamily="18" charset="0"/>
              </a:rPr>
              <a:t>3.747.511,88</a:t>
            </a:r>
            <a:endParaRPr lang="en-US" sz="2800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2014.           </a:t>
            </a:r>
            <a:r>
              <a:rPr lang="sr-Cyrl-CS" b="1" dirty="0">
                <a:latin typeface="Cambria" panose="02040503050406030204" pitchFamily="18" charset="0"/>
              </a:rPr>
              <a:t>395.810,80</a:t>
            </a:r>
            <a:endParaRPr lang="en-US" sz="2800" dirty="0">
              <a:latin typeface="Cambria" panose="02040503050406030204" pitchFamily="18" charset="0"/>
            </a:endParaRPr>
          </a:p>
          <a:p>
            <a:r>
              <a:rPr lang="sr-Cyrl-RS" dirty="0">
                <a:latin typeface="Cambria" panose="02040503050406030204" pitchFamily="18" charset="0"/>
              </a:rPr>
              <a:t>2015</a:t>
            </a:r>
            <a:r>
              <a:rPr lang="sr-Cyrl-RS" dirty="0" smtClean="0">
                <a:latin typeface="Cambria" panose="02040503050406030204" pitchFamily="18" charset="0"/>
              </a:rPr>
              <a:t>.</a:t>
            </a:r>
            <a:r>
              <a:rPr lang="en-US" dirty="0" smtClean="0">
                <a:latin typeface="Cambria" panose="02040503050406030204" pitchFamily="18" charset="0"/>
              </a:rPr>
              <a:t>       </a:t>
            </a:r>
            <a:r>
              <a:rPr lang="en-US" b="1" dirty="0" smtClean="0">
                <a:latin typeface="Cambria" panose="02040503050406030204" pitchFamily="18" charset="0"/>
              </a:rPr>
              <a:t>1</a:t>
            </a:r>
            <a:r>
              <a:rPr lang="sr-Cyrl-CS" b="1" dirty="0" smtClean="0">
                <a:latin typeface="Cambria" panose="02040503050406030204" pitchFamily="18" charset="0"/>
              </a:rPr>
              <a:t>.</a:t>
            </a:r>
            <a:r>
              <a:rPr lang="en-US" b="1" dirty="0" smtClean="0">
                <a:latin typeface="Cambria" panose="02040503050406030204" pitchFamily="18" charset="0"/>
              </a:rPr>
              <a:t>516.213</a:t>
            </a:r>
            <a:r>
              <a:rPr lang="sr-Cyrl-CS" b="1" dirty="0" smtClean="0">
                <a:latin typeface="Cambria" panose="02040503050406030204" pitchFamily="18" charset="0"/>
              </a:rPr>
              <a:t>,00</a:t>
            </a:r>
            <a:endParaRPr lang="sr-Cyrl-RS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95288" y="287338"/>
            <a:ext cx="8229600" cy="1143000"/>
          </a:xfrm>
        </p:spPr>
        <p:txBody>
          <a:bodyPr/>
          <a:lstStyle/>
          <a:p>
            <a:pPr algn="r"/>
            <a:endParaRPr lang="en-US" sz="3600" smtClean="0">
              <a:latin typeface="Calibri" pitchFamily="34" charset="0"/>
            </a:endParaRPr>
          </a:p>
        </p:txBody>
      </p:sp>
      <p:sp>
        <p:nvSpPr>
          <p:cNvPr id="6148" name="Content Placeholder 1"/>
          <p:cNvSpPr>
            <a:spLocks noGrp="1"/>
          </p:cNvSpPr>
          <p:nvPr>
            <p:ph idx="1"/>
          </p:nvPr>
        </p:nvSpPr>
        <p:spPr>
          <a:xfrm>
            <a:off x="0" y="1844674"/>
            <a:ext cx="8686800" cy="4680669"/>
          </a:xfrm>
        </p:spPr>
        <p:txBody>
          <a:bodyPr/>
          <a:lstStyle/>
          <a:p>
            <a:r>
              <a:rPr lang="en-US" u="sng" dirty="0" err="1">
                <a:latin typeface="Cambria" panose="02040503050406030204" pitchFamily="18" charset="0"/>
              </a:rPr>
              <a:t>Ефикасност</a:t>
            </a:r>
            <a:r>
              <a:rPr lang="en-US" u="sng" dirty="0">
                <a:latin typeface="Cambria" panose="02040503050406030204" pitchFamily="18" charset="0"/>
              </a:rPr>
              <a:t> </a:t>
            </a:r>
            <a:r>
              <a:rPr lang="en-US" u="sng" dirty="0" err="1">
                <a:latin typeface="Cambria" panose="02040503050406030204" pitchFamily="18" charset="0"/>
              </a:rPr>
              <a:t>рада</a:t>
            </a:r>
            <a:r>
              <a:rPr lang="en-US" u="sng" dirty="0">
                <a:latin typeface="Cambria" panose="02040503050406030204" pitchFamily="18" charset="0"/>
              </a:rPr>
              <a:t> </a:t>
            </a:r>
            <a:r>
              <a:rPr lang="en-US" u="sng" dirty="0" err="1">
                <a:latin typeface="Cambria" panose="02040503050406030204" pitchFamily="18" charset="0"/>
              </a:rPr>
              <a:t>интерне</a:t>
            </a:r>
            <a:r>
              <a:rPr lang="en-US" u="sng" dirty="0">
                <a:latin typeface="Cambria" panose="02040503050406030204" pitchFamily="18" charset="0"/>
              </a:rPr>
              <a:t> </a:t>
            </a:r>
            <a:r>
              <a:rPr lang="en-US" u="sng" dirty="0" err="1">
                <a:latin typeface="Cambria" panose="02040503050406030204" pitchFamily="18" charset="0"/>
              </a:rPr>
              <a:t>доставне</a:t>
            </a:r>
            <a:r>
              <a:rPr lang="en-US" u="sng" dirty="0">
                <a:latin typeface="Cambria" panose="02040503050406030204" pitchFamily="18" charset="0"/>
              </a:rPr>
              <a:t> </a:t>
            </a:r>
            <a:r>
              <a:rPr lang="en-US" u="sng" dirty="0" err="1">
                <a:latin typeface="Cambria" panose="02040503050406030204" pitchFamily="18" charset="0"/>
              </a:rPr>
              <a:t>службе</a:t>
            </a:r>
            <a:r>
              <a:rPr lang="en-US" u="sng" dirty="0">
                <a:latin typeface="Cambria" panose="02040503050406030204" pitchFamily="18" charset="0"/>
              </a:rPr>
              <a:t> </a:t>
            </a:r>
            <a:r>
              <a:rPr lang="en-US" u="sng" dirty="0" err="1">
                <a:latin typeface="Cambria" panose="02040503050406030204" pitchFamily="18" charset="0"/>
              </a:rPr>
              <a:t>се</a:t>
            </a:r>
            <a:r>
              <a:rPr lang="en-US" u="sng" dirty="0">
                <a:latin typeface="Cambria" panose="02040503050406030204" pitchFamily="18" charset="0"/>
              </a:rPr>
              <a:t> </a:t>
            </a:r>
            <a:r>
              <a:rPr lang="en-US" u="sng" dirty="0" err="1">
                <a:latin typeface="Cambria" panose="02040503050406030204" pitchFamily="18" charset="0"/>
              </a:rPr>
              <a:t>огледала</a:t>
            </a:r>
            <a:r>
              <a:rPr lang="en-US" u="sng" dirty="0">
                <a:latin typeface="Cambria" panose="02040503050406030204" pitchFamily="18" charset="0"/>
              </a:rPr>
              <a:t> у </a:t>
            </a:r>
            <a:r>
              <a:rPr lang="en-US" u="sng" dirty="0" err="1">
                <a:latin typeface="Cambria" panose="02040503050406030204" pitchFamily="18" charset="0"/>
              </a:rPr>
              <a:t>следећем</a:t>
            </a:r>
            <a:r>
              <a:rPr lang="en-US" b="1" dirty="0" smtClean="0">
                <a:latin typeface="Cambria" panose="02040503050406030204" pitchFamily="18" charset="0"/>
              </a:rPr>
              <a:t>:</a:t>
            </a:r>
            <a:endParaRPr lang="en-US" dirty="0"/>
          </a:p>
          <a:p>
            <a:pPr lvl="0"/>
            <a:r>
              <a:rPr lang="en-US" dirty="0" err="1">
                <a:latin typeface="Cambria" panose="02040503050406030204" pitchFamily="18" charset="0"/>
              </a:rPr>
              <a:t>процентуално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гледано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успешност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уручења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кретала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од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75%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80%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број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задужених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писмена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sr-Cyrl-RS" dirty="0" smtClean="0">
                <a:latin typeface="Cambria" panose="02040503050406030204" pitchFamily="18" charset="0"/>
              </a:rPr>
              <a:t>на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месечном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нивоу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број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задужених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писмена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је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од</a:t>
            </a:r>
            <a:r>
              <a:rPr lang="en-US" dirty="0">
                <a:latin typeface="Cambria" panose="02040503050406030204" pitchFamily="18" charset="0"/>
              </a:rPr>
              <a:t> 7.000 </a:t>
            </a:r>
            <a:r>
              <a:rPr lang="en-US" dirty="0" err="1" smtClean="0">
                <a:latin typeface="Cambria" panose="02040503050406030204" pitchFamily="18" charset="0"/>
              </a:rPr>
              <a:t>до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10.000 </a:t>
            </a:r>
            <a:r>
              <a:rPr lang="en-US" dirty="0" err="1">
                <a:latin typeface="Cambria" panose="02040503050406030204" pitchFamily="18" charset="0"/>
              </a:rPr>
              <a:t>комада</a:t>
            </a:r>
            <a:r>
              <a:rPr lang="en-US" dirty="0">
                <a:latin typeface="Cambria" panose="02040503050406030204" pitchFamily="18" charset="0"/>
              </a:rPr>
              <a:t>), </a:t>
            </a:r>
            <a:endParaRPr lang="sr-Cyrl-RS" dirty="0" smtClean="0">
              <a:latin typeface="Cambria" panose="02040503050406030204" pitchFamily="18" charset="0"/>
            </a:endParaRPr>
          </a:p>
          <a:p>
            <a:pPr lvl="0"/>
            <a:r>
              <a:rPr lang="en-US" dirty="0" err="1" smtClean="0">
                <a:latin typeface="Cambria" panose="02040503050406030204" pitchFamily="18" charset="0"/>
              </a:rPr>
              <a:t>док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је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u="sng" dirty="0" err="1">
                <a:latin typeface="Cambria" panose="02040503050406030204" pitchFamily="18" charset="0"/>
              </a:rPr>
              <a:t>ефикасност</a:t>
            </a:r>
            <a:r>
              <a:rPr lang="en-US" u="sng" dirty="0">
                <a:latin typeface="Cambria" panose="02040503050406030204" pitchFamily="18" charset="0"/>
              </a:rPr>
              <a:t> </a:t>
            </a:r>
            <a:r>
              <a:rPr lang="en-US" u="sng" dirty="0" err="1">
                <a:latin typeface="Cambria" panose="02040503050406030204" pitchFamily="18" charset="0"/>
              </a:rPr>
              <a:t>уручења</a:t>
            </a:r>
            <a:r>
              <a:rPr lang="en-US" u="sng" dirty="0">
                <a:latin typeface="Cambria" panose="02040503050406030204" pitchFamily="18" charset="0"/>
              </a:rPr>
              <a:t> </a:t>
            </a:r>
            <a:r>
              <a:rPr lang="en-US" u="sng" dirty="0" err="1" smtClean="0">
                <a:latin typeface="Cambria" panose="02040503050406030204" pitchFamily="18" charset="0"/>
              </a:rPr>
              <a:t>путем</a:t>
            </a:r>
            <a:r>
              <a:rPr lang="en-US" u="sng" dirty="0" smtClean="0">
                <a:latin typeface="Cambria" panose="02040503050406030204" pitchFamily="18" charset="0"/>
              </a:rPr>
              <a:t> </a:t>
            </a:r>
            <a:r>
              <a:rPr lang="en-US" u="sng" dirty="0" err="1" smtClean="0">
                <a:latin typeface="Cambria" panose="02040503050406030204" pitchFamily="18" charset="0"/>
              </a:rPr>
              <a:t>поште</a:t>
            </a:r>
            <a:r>
              <a:rPr lang="sr-Cyrl-RS" u="sng" dirty="0" smtClean="0">
                <a:latin typeface="Cambria" panose="02040503050406030204" pitchFamily="18" charset="0"/>
              </a:rPr>
              <a:t> била</a:t>
            </a:r>
            <a:r>
              <a:rPr lang="en-US" u="sng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од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25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до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30%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успешних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уручења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sr-Cyrl-RS" dirty="0">
              <a:latin typeface="Cambria" panose="02040503050406030204" pitchFamily="18" charset="0"/>
            </a:endParaRPr>
          </a:p>
          <a:p>
            <a:pPr lvl="0"/>
            <a:endParaRPr lang="sr-Cyrl-R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u57674\AppData\Local\Microsoft\Windows\Temporary Internet Files\Content.IE5\JK7SF9LJ\vraa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0317"/>
            <a:ext cx="2972691" cy="2591694"/>
          </a:xfrm>
          <a:prstGeom prst="rect">
            <a:avLst/>
          </a:prstGeom>
          <a:noFill/>
        </p:spPr>
      </p:pic>
      <p:pic>
        <p:nvPicPr>
          <p:cNvPr id="3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698" y="1453654"/>
            <a:ext cx="3211116" cy="428148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95288" y="287338"/>
            <a:ext cx="8229600" cy="1143000"/>
          </a:xfrm>
        </p:spPr>
        <p:txBody>
          <a:bodyPr/>
          <a:lstStyle/>
          <a:p>
            <a:r>
              <a:rPr lang="sr-Cyrl-R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Уручење</a:t>
            </a:r>
            <a:r>
              <a:rPr lang="sr-Cyrl-RS" sz="3600" dirty="0">
                <a:solidFill>
                  <a:schemeClr val="bg1"/>
                </a:solidFill>
              </a:rPr>
              <a:t/>
            </a:r>
            <a:br>
              <a:rPr lang="sr-Cyrl-RS" sz="3600" dirty="0">
                <a:solidFill>
                  <a:schemeClr val="bg1"/>
                </a:solidFill>
              </a:rPr>
            </a:br>
            <a:endParaRPr lang="en-US" sz="3600" dirty="0" smtClean="0">
              <a:latin typeface="Calibri" pitchFamily="34" charset="0"/>
            </a:endParaRPr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13476"/>
              </p:ext>
            </p:extLst>
          </p:nvPr>
        </p:nvGraphicFramePr>
        <p:xfrm>
          <a:off x="457200" y="1844675"/>
          <a:ext cx="836295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95288" y="287338"/>
            <a:ext cx="8229600" cy="1143000"/>
          </a:xfrm>
        </p:spPr>
        <p:txBody>
          <a:bodyPr/>
          <a:lstStyle/>
          <a:p>
            <a:pPr algn="r"/>
            <a:endParaRPr lang="en-US" sz="3600" smtClean="0">
              <a:latin typeface="Calibri" pitchFamily="34" charset="0"/>
            </a:endParaRPr>
          </a:p>
        </p:txBody>
      </p:sp>
      <p:sp>
        <p:nvSpPr>
          <p:cNvPr id="7172" name="Content Placeholder 1"/>
          <p:cNvSpPr>
            <a:spLocks noGrp="1"/>
          </p:cNvSpPr>
          <p:nvPr>
            <p:ph idx="1"/>
          </p:nvPr>
        </p:nvSpPr>
        <p:spPr>
          <a:xfrm>
            <a:off x="0" y="1844674"/>
            <a:ext cx="8820472" cy="4680670"/>
          </a:xfrm>
        </p:spPr>
        <p:txBody>
          <a:bodyPr/>
          <a:lstStyle/>
          <a:p>
            <a:pPr lvl="0" algn="just"/>
            <a:r>
              <a:rPr lang="sr-Cyrl-RS" dirty="0">
                <a:latin typeface="Cambria" panose="02040503050406030204" pitchFamily="18" charset="0"/>
              </a:rPr>
              <a:t>поштари су у току радног времена одлазили на адресу примаоца (када је већина запослених одсутна од куће</a:t>
            </a:r>
            <a:r>
              <a:rPr lang="sr-Cyrl-RS" dirty="0" smtClean="0">
                <a:latin typeface="Cambria" panose="02040503050406030204" pitchFamily="18" charset="0"/>
              </a:rPr>
              <a:t>)</a:t>
            </a:r>
            <a:endParaRPr lang="en-US" dirty="0">
              <a:latin typeface="Cambria" panose="02040503050406030204" pitchFamily="18" charset="0"/>
            </a:endParaRPr>
          </a:p>
          <a:p>
            <a:pPr algn="just"/>
            <a:r>
              <a:rPr lang="sr-Cyrl-RS" dirty="0">
                <a:latin typeface="Cambria" panose="02040503050406030204" pitchFamily="18" charset="0"/>
              </a:rPr>
              <a:t>поштари </a:t>
            </a:r>
            <a:r>
              <a:rPr lang="en-US" dirty="0" err="1">
                <a:latin typeface="Cambria" panose="02040503050406030204" pitchFamily="18" charset="0"/>
              </a:rPr>
              <a:t>су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sr-Cyrl-RS" dirty="0">
                <a:latin typeface="Cambria" panose="02040503050406030204" pitchFamily="18" charset="0"/>
              </a:rPr>
              <a:t>остављали обавештење да се писмено подигне у пошти у року од 5 дана,</a:t>
            </a:r>
            <a:r>
              <a:rPr lang="en-US" dirty="0">
                <a:latin typeface="Cambria" panose="02040503050406030204" pitchFamily="18" charset="0"/>
              </a:rPr>
              <a:t> а </a:t>
            </a:r>
            <a:r>
              <a:rPr lang="en-US" dirty="0" err="1">
                <a:latin typeface="Cambria" panose="02040503050406030204" pitchFamily="18" charset="0"/>
              </a:rPr>
              <a:t>цена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sr-Cyrl-RS" dirty="0">
                <a:latin typeface="Cambria" panose="02040503050406030204" pitchFamily="18" charset="0"/>
              </a:rPr>
              <a:t>’’услуге’’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sr-Cyrl-RS" dirty="0">
                <a:latin typeface="Cambria" panose="02040503050406030204" pitchFamily="18" charset="0"/>
              </a:rPr>
              <a:t>тј пошиљке </a:t>
            </a:r>
            <a:r>
              <a:rPr lang="en-US" dirty="0" err="1">
                <a:latin typeface="Cambria" panose="02040503050406030204" pitchFamily="18" charset="0"/>
              </a:rPr>
              <a:t>је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била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по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сваком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писмену</a:t>
            </a:r>
            <a:r>
              <a:rPr lang="sr-Cyrl-RS" dirty="0">
                <a:latin typeface="Cambria" panose="02040503050406030204" pitchFamily="18" charset="0"/>
              </a:rPr>
              <a:t>, које је морало бити поново експедовано уколико се не </a:t>
            </a:r>
            <a:r>
              <a:rPr lang="sr-Cyrl-RS" dirty="0" smtClean="0">
                <a:latin typeface="Cambria" panose="02040503050406030204" pitchFamily="18" charset="0"/>
              </a:rPr>
              <a:t>уручи и поново писати коверту и поново слати и плаћати</a:t>
            </a:r>
            <a:endParaRPr lang="en-US" dirty="0">
              <a:latin typeface="Cambria" panose="02040503050406030204" pitchFamily="18" charset="0"/>
            </a:endParaRPr>
          </a:p>
          <a:p>
            <a:pPr marL="0" indent="0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753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Description: C:\Users\User\Desktop\USPSRS -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42756"/>
            <a:ext cx="1287463" cy="12874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95288" y="287338"/>
            <a:ext cx="8229600" cy="1143000"/>
          </a:xfrm>
        </p:spPr>
        <p:txBody>
          <a:bodyPr/>
          <a:lstStyle/>
          <a:p>
            <a:pPr algn="r"/>
            <a:endParaRPr lang="en-US" sz="3600" smtClean="0"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88840"/>
            <a:ext cx="7355160" cy="42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03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9728</TotalTime>
  <Words>913</Words>
  <Application>Microsoft Office PowerPoint</Application>
  <PresentationFormat>On-screen Show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Diseño predeterminado</vt:lpstr>
      <vt:lpstr>Пример Прекршајног суда у Новом Саду </vt:lpstr>
      <vt:lpstr>ЕФИКАСНА ДОСТАВА ПОЗИВА </vt:lpstr>
      <vt:lpstr>Статистика ? </vt:lpstr>
      <vt:lpstr>PowerPoint Presentation</vt:lpstr>
      <vt:lpstr>PowerPoint Presentation</vt:lpstr>
      <vt:lpstr>PowerPoint Presentation</vt:lpstr>
      <vt:lpstr>Уручење </vt:lpstr>
      <vt:lpstr>PowerPoint Presentation</vt:lpstr>
      <vt:lpstr>PowerPoint Presentation</vt:lpstr>
      <vt:lpstr>Закон о прекршајима</vt:lpstr>
      <vt:lpstr>Закон о прекршајима</vt:lpstr>
      <vt:lpstr>PowerPoint Presentation</vt:lpstr>
      <vt:lpstr>PowerPoint Presentation</vt:lpstr>
      <vt:lpstr> Достављање писмена Члан 156. </vt:lpstr>
      <vt:lpstr> Достављање писмена Члан 156. </vt:lpstr>
      <vt:lpstr> Достављање писмена Члан 156. </vt:lpstr>
      <vt:lpstr>          Достављање одсутном лицу Члан 160. </vt:lpstr>
      <vt:lpstr>          Достављање одсутном лицу Члан 160. </vt:lpstr>
      <vt:lpstr>          Достављање одсутном лицу Члан 160. </vt:lpstr>
      <vt:lpstr>          Достављање одсутном лицу Члан 160. </vt:lpstr>
      <vt:lpstr>Анализа</vt:lpstr>
      <vt:lpstr>PowerPoint Presentation</vt:lpstr>
      <vt:lpstr>Уручење са С1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Milan</cp:lastModifiedBy>
  <cp:revision>926</cp:revision>
  <dcterms:created xsi:type="dcterms:W3CDTF">2010-05-23T14:28:12Z</dcterms:created>
  <dcterms:modified xsi:type="dcterms:W3CDTF">2018-10-16T08:15:44Z</dcterms:modified>
</cp:coreProperties>
</file>